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2"/>
  </p:notesMasterIdLst>
  <p:handoutMasterIdLst>
    <p:handoutMasterId r:id="rId23"/>
  </p:handoutMasterIdLst>
  <p:sldIdLst>
    <p:sldId id="257" r:id="rId2"/>
    <p:sldId id="317" r:id="rId3"/>
    <p:sldId id="349" r:id="rId4"/>
    <p:sldId id="351" r:id="rId5"/>
    <p:sldId id="352" r:id="rId6"/>
    <p:sldId id="353" r:id="rId7"/>
    <p:sldId id="350" r:id="rId8"/>
    <p:sldId id="338" r:id="rId9"/>
    <p:sldId id="327" r:id="rId10"/>
    <p:sldId id="320" r:id="rId11"/>
    <p:sldId id="321" r:id="rId12"/>
    <p:sldId id="355" r:id="rId13"/>
    <p:sldId id="344" r:id="rId14"/>
    <p:sldId id="345" r:id="rId15"/>
    <p:sldId id="348" r:id="rId16"/>
    <p:sldId id="339" r:id="rId17"/>
    <p:sldId id="356" r:id="rId18"/>
    <p:sldId id="347" r:id="rId19"/>
    <p:sldId id="354" r:id="rId20"/>
    <p:sldId id="313" r:id="rId21"/>
  </p:sldIdLst>
  <p:sldSz cx="9144000" cy="6858000" type="screen4x3"/>
  <p:notesSz cx="6858000" cy="9144000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/>
              <a:t>КОЛИЧЕСТВО В КИЛОГРАМИ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989144699303892"/>
          <c:y val="0.10498549523414837"/>
          <c:w val="0.81836942257217848"/>
          <c:h val="0.54328659575447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КОКАИН</c:v>
                </c:pt>
                <c:pt idx="1">
                  <c:v>МАРИХУАНА</c:v>
                </c:pt>
                <c:pt idx="2">
                  <c:v>МЕТАМФЕТАМИН</c:v>
                </c:pt>
                <c:pt idx="3">
                  <c:v>ПРЕКУРСОРИ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49.4</c:v>
                </c:pt>
                <c:pt idx="1">
                  <c:v>996</c:v>
                </c:pt>
                <c:pt idx="2">
                  <c:v>2.5</c:v>
                </c:pt>
                <c:pt idx="3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11-443F-96C4-FA1A20A260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КОКАИН</c:v>
                </c:pt>
                <c:pt idx="1">
                  <c:v>МАРИХУАНА</c:v>
                </c:pt>
                <c:pt idx="2">
                  <c:v>МЕТАМФЕТАМИН</c:v>
                </c:pt>
                <c:pt idx="3">
                  <c:v>ПРЕКУРСОРИ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65.5</c:v>
                </c:pt>
                <c:pt idx="1">
                  <c:v>864</c:v>
                </c:pt>
                <c:pt idx="2">
                  <c:v>1.2</c:v>
                </c:pt>
                <c:pt idx="3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511-443F-96C4-FA1A20A260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МВР 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КОКАИН</c:v>
                </c:pt>
                <c:pt idx="1">
                  <c:v>МАРИХУАНА</c:v>
                </c:pt>
                <c:pt idx="2">
                  <c:v>МЕТАМФЕТАМИН</c:v>
                </c:pt>
                <c:pt idx="3">
                  <c:v>ПРЕКУРСОРИ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70.599999999999994</c:v>
                </c:pt>
                <c:pt idx="1">
                  <c:v>1080</c:v>
                </c:pt>
                <c:pt idx="2">
                  <c:v>21</c:v>
                </c:pt>
                <c:pt idx="3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511-443F-96C4-FA1A20A26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342464"/>
        <c:axId val="243578496"/>
      </c:barChart>
      <c:catAx>
        <c:axId val="25734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243578496"/>
        <c:crossesAt val="0"/>
        <c:auto val="1"/>
        <c:lblAlgn val="ctr"/>
        <c:lblOffset val="100"/>
        <c:noMultiLvlLbl val="0"/>
      </c:catAx>
      <c:valAx>
        <c:axId val="243578496"/>
        <c:scaling>
          <c:orientation val="minMax"/>
          <c:max val="10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2573424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50CD01-F9F6-4D46-A5FA-4EE7FC4572A0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465852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E059E12-C57C-4F5C-9E47-EC4EBE9B32B6}" type="datetimeFigureOut">
              <a:rPr lang="bg-BG"/>
              <a:pPr>
                <a:defRPr/>
              </a:pPr>
              <a:t>13.6.2025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bg-BG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A7DD168-222B-4B3A-A98C-9D4E81D5F1C7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103333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bg-BG" altLang="bg-BG" noProof="0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bg-BG" altLang="bg-BG" noProof="0" smtClean="0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93885-3F2B-4D35-A52B-4F132AD8FB37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20924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6C90-F77F-48A0-9261-810F02AEB214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04821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59854-5785-49FE-941C-362F1402B10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45081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239EC-93D7-4A81-A0C0-E79112F1F044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13440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7C8A1-A25F-4790-8074-D12A99E21228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75513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2562E-728B-4342-80D7-DF86CDA6FBA6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21784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8134F-D9BA-4171-BB0F-1CD3C25437CF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83853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8735F-78B1-4B64-B64E-C8E2A6C0D507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37309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DB15B-20B5-49CC-8A37-763309B50A26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36066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F0422-D28F-4954-9DA8-7FE06C384066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6848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32DD7-A424-40B8-8D32-6577410F4AFD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39369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60CEE-277F-4FA4-B86A-D1B8A307F7A2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640096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Click to edit Master text styles</a:t>
            </a:r>
          </a:p>
          <a:p>
            <a:pPr lvl="1"/>
            <a:r>
              <a:rPr lang="bg-BG" altLang="bg-BG" smtClean="0"/>
              <a:t>Second level</a:t>
            </a:r>
          </a:p>
          <a:p>
            <a:pPr lvl="2"/>
            <a:r>
              <a:rPr lang="bg-BG" altLang="bg-BG" smtClean="0"/>
              <a:t>Third level</a:t>
            </a:r>
          </a:p>
          <a:p>
            <a:pPr lvl="3"/>
            <a:r>
              <a:rPr lang="bg-BG" altLang="bg-BG" smtClean="0"/>
              <a:t>Fourth level</a:t>
            </a:r>
          </a:p>
          <a:p>
            <a:pPr lvl="4"/>
            <a:r>
              <a:rPr lang="bg-BG" altLang="bg-BG" smtClean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FF7697E-E5B6-47D4-A272-8BB46DCB252B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jpeg"/><Relationship Id="rId4" Type="http://schemas.openxmlformats.org/officeDocument/2006/relationships/image" Target="../media/image4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fif"/><Relationship Id="rId4" Type="http://schemas.openxmlformats.org/officeDocument/2006/relationships/image" Target="../media/image48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6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0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5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g"/><Relationship Id="rId5" Type="http://schemas.openxmlformats.org/officeDocument/2006/relationships/image" Target="../media/image38.jpeg"/><Relationship Id="rId4" Type="http://schemas.openxmlformats.org/officeDocument/2006/relationships/image" Target="../media/image6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g"/><Relationship Id="rId4" Type="http://schemas.openxmlformats.org/officeDocument/2006/relationships/image" Target="../media/image67.jf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fif"/><Relationship Id="rId4" Type="http://schemas.openxmlformats.org/officeDocument/2006/relationships/image" Target="../media/image6.jpeg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fif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fif"/><Relationship Id="rId9" Type="http://schemas.openxmlformats.org/officeDocument/2006/relationships/image" Target="../media/image20.jpeg"/><Relationship Id="rId1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g"/><Relationship Id="rId12" Type="http://schemas.openxmlformats.org/officeDocument/2006/relationships/image" Target="../media/image37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g"/><Relationship Id="rId11" Type="http://schemas.openxmlformats.org/officeDocument/2006/relationships/image" Target="../media/image36.jp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-228600" y="1524000"/>
            <a:ext cx="9448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bg-BG" altLang="bg-BG" sz="2800" b="1">
                <a:latin typeface="Times New Roman" panose="02020603050405020304" pitchFamily="18" charset="0"/>
              </a:rPr>
              <a:t>МИНИСТЕРСТВО НА ВЪТРЕШНИТЕ РАБОТИ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52400" y="5486400"/>
            <a:ext cx="89916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bg-BG" altLang="bg-BG" sz="2800" b="1">
                <a:latin typeface="Times New Roman" panose="02020603050405020304" pitchFamily="18" charset="0"/>
              </a:rPr>
              <a:t>ГЛАВНА ДИРЕКЦИЯ </a:t>
            </a:r>
            <a:endParaRPr lang="en-US" altLang="bg-BG" sz="2800" b="1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bg-BG" altLang="bg-BG" sz="2800" b="1">
                <a:latin typeface="Times New Roman" panose="02020603050405020304" pitchFamily="18" charset="0"/>
              </a:rPr>
              <a:t>„БОРБА С ОРГАНИЗИРАНАТА ПРЕСТЪПНОСТ“</a:t>
            </a:r>
            <a:endParaRPr lang="en-US" altLang="bg-BG" sz="2800" b="1">
              <a:latin typeface="Times New Roman" panose="02020603050405020304" pitchFamily="18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066800" y="609600"/>
            <a:ext cx="7391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bg-BG" altLang="bg-BG" sz="3600" b="1">
                <a:latin typeface="Times New Roman" panose="02020603050405020304" pitchFamily="18" charset="0"/>
              </a:rPr>
              <a:t>РЕПУБЛИКА БЪЛГАРИЯ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663575"/>
            <a:ext cx="8096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gdb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600199" y="304800"/>
            <a:ext cx="71850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altLang="bg-BG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ТЕНДЕНЦИИ ПРИ ПРОИЗВОДСТВОТО, ТРАФИКА И РАЗПРОСТРАНЕНИЕТО НА НВ</a:t>
            </a:r>
            <a:endParaRPr lang="bg-BG" altLang="bg-BG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-380999" y="1371600"/>
            <a:ext cx="916622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>
              <a:defRPr/>
            </a:pPr>
            <a:r>
              <a:rPr lang="bg-BG" altLang="bg-BG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</a:p>
          <a:p>
            <a:pPr lvl="2" algn="just">
              <a:buFontTx/>
              <a:buChar char="•"/>
              <a:defRPr/>
            </a:pPr>
            <a:r>
              <a:rPr lang="bg-BG" altLang="bg-BG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Отчита се намаление на иззетите количества стръкове канабис, </a:t>
            </a:r>
            <a:r>
              <a:rPr lang="bg-BG" altLang="bg-BG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амфетамин</a:t>
            </a:r>
            <a:r>
              <a:rPr lang="bg-BG" altLang="bg-BG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екстази и хероин. </a:t>
            </a:r>
          </a:p>
          <a:p>
            <a:pPr lvl="2" algn="just">
              <a:defRPr/>
            </a:pPr>
            <a:endParaRPr lang="en-US" altLang="bg-BG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2" algn="just">
              <a:buFontTx/>
              <a:buChar char="•"/>
              <a:defRPr/>
            </a:pPr>
            <a:r>
              <a:rPr lang="bg-BG" altLang="bg-BG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Установено е участие както на български граждани, така и граждани на Сирия, Турция, Сърбия, Полша и др.</a:t>
            </a:r>
            <a:endParaRPr lang="bg-BG" altLang="bg-BG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2" algn="just">
              <a:buFontTx/>
              <a:buChar char="•"/>
              <a:defRPr/>
            </a:pPr>
            <a:endParaRPr lang="bg-BG" altLang="bg-BG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" name="Picture 7" descr="gdb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28600"/>
            <a:ext cx="9255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641" y="3800563"/>
            <a:ext cx="3994438" cy="27833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80999" y="3886199"/>
            <a:ext cx="50352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 algn="just">
              <a:buFont typeface="Arial" panose="020B0604020202020204" pitchFamily="34" charset="0"/>
              <a:buChar char="•"/>
              <a:defRPr/>
            </a:pPr>
            <a:r>
              <a:rPr lang="bg-BG" altLang="bg-BG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6</a:t>
            </a:r>
            <a:r>
              <a:rPr lang="en-US" altLang="bg-BG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bg-BG" altLang="bg-BG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от </a:t>
            </a:r>
            <a:r>
              <a:rPr lang="bg-BG" altLang="bg-BG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специализираните полицейски операции са проведени с партньорски служби у нас и в чужбина.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600200" y="304800"/>
            <a:ext cx="7162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lvl="2" indent="0" algn="ctr">
              <a:defRPr/>
            </a:pPr>
            <a:r>
              <a:rPr lang="bg-BG" altLang="bg-BG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Тази година до момента са установени </a:t>
            </a:r>
            <a:endParaRPr lang="en-US" altLang="bg-BG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lvl="2" indent="0" algn="ctr">
              <a:defRPr/>
            </a:pPr>
            <a:r>
              <a:rPr lang="bg-BG" altLang="bg-BG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 </a:t>
            </a:r>
            <a:r>
              <a:rPr lang="bg-BG" altLang="bg-BG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лаборатории – </a:t>
            </a:r>
            <a:r>
              <a:rPr lang="bg-BG" altLang="bg-BG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високотехнологични </a:t>
            </a:r>
            <a:r>
              <a:rPr lang="bg-BG" altLang="bg-BG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 </a:t>
            </a:r>
            <a:r>
              <a:rPr lang="bg-BG" altLang="bg-BG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„</a:t>
            </a:r>
            <a:r>
              <a:rPr lang="bg-BG" altLang="bg-BG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кухненски </a:t>
            </a:r>
            <a:r>
              <a:rPr lang="bg-BG" altLang="bg-BG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тип“</a:t>
            </a:r>
            <a:r>
              <a:rPr lang="en-US" altLang="bg-BG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bg-BG" altLang="bg-BG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 </a:t>
            </a:r>
            <a:endParaRPr lang="en-US" altLang="bg-BG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lvl="2" indent="0" algn="ctr">
              <a:defRPr/>
            </a:pPr>
            <a:r>
              <a:rPr lang="bg-BG" altLang="bg-BG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6 </a:t>
            </a:r>
            <a:r>
              <a:rPr lang="bg-BG" altLang="bg-BG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помещения за отглеждане на канабис на </a:t>
            </a:r>
            <a:r>
              <a:rPr lang="bg-BG" altLang="bg-BG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закрито.</a:t>
            </a:r>
            <a:endParaRPr lang="en-US" altLang="bg-BG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bg-BG" altLang="bg-BG" sz="2400" b="1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 descr="gdb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28600"/>
            <a:ext cx="9255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89794"/>
            <a:ext cx="3257550" cy="434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872" y="1689794"/>
            <a:ext cx="3105728" cy="43434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702" y="1880294"/>
            <a:ext cx="2971800" cy="3962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028950"/>
            <a:ext cx="5105400" cy="3829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5509"/>
            <a:ext cx="4038600" cy="538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1545"/>
            <a:ext cx="5029200" cy="377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8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378526" y="481092"/>
            <a:ext cx="71558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кокаин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открити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 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април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 г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ru-RU" sz="1400" dirty="0"/>
          </a:p>
          <a:p>
            <a:pPr algn="ctr">
              <a:defRPr/>
            </a:pPr>
            <a:endParaRPr lang="bg-BG" altLang="bg-BG" sz="1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773526"/>
            <a:ext cx="2409229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2357" y="2514600"/>
            <a:ext cx="2878715" cy="221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773525"/>
            <a:ext cx="2665084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gdb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3273"/>
            <a:ext cx="9255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600200" y="304800"/>
            <a:ext cx="716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Една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най-големите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високотехнологични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лаборатории за производство на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синтетични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наркотици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работили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някога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нас, е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разкрита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ГДБОП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Акцията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проведена </a:t>
            </a:r>
            <a:r>
              <a:rPr lang="bg-BG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Бургас на 16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април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 г.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i="0" dirty="0" err="1" smtClean="0">
                <a:solidFill>
                  <a:srgbClr val="0808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Трима</a:t>
            </a:r>
            <a:r>
              <a:rPr lang="ru-RU" sz="1800" b="1" i="0" dirty="0" smtClean="0">
                <a:solidFill>
                  <a:srgbClr val="0808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dirty="0" err="1" smtClean="0">
                <a:solidFill>
                  <a:srgbClr val="0808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800" b="1" i="0" dirty="0" smtClean="0">
                <a:solidFill>
                  <a:srgbClr val="0808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dirty="0" err="1" smtClean="0">
                <a:solidFill>
                  <a:srgbClr val="0808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задържани</a:t>
            </a:r>
            <a:r>
              <a:rPr lang="ru-RU" sz="1800" b="1" i="0" dirty="0" smtClean="0">
                <a:solidFill>
                  <a:srgbClr val="0808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i="0" dirty="0" err="1" smtClean="0">
                <a:solidFill>
                  <a:srgbClr val="0808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двама</a:t>
            </a:r>
            <a:r>
              <a:rPr lang="ru-RU" sz="1800" b="1" i="0" dirty="0" smtClean="0">
                <a:solidFill>
                  <a:srgbClr val="0808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800" b="1" i="0" dirty="0" err="1" smtClean="0">
                <a:solidFill>
                  <a:srgbClr val="0808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1800" b="1" i="0" dirty="0" smtClean="0">
                <a:solidFill>
                  <a:srgbClr val="0808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dirty="0" err="1" smtClean="0">
                <a:solidFill>
                  <a:srgbClr val="0808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чужденци</a:t>
            </a:r>
            <a:r>
              <a:rPr lang="bg-BG" sz="1800" b="1" dirty="0">
                <a:solidFill>
                  <a:srgbClr val="0808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altLang="bg-BG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794163"/>
            <a:ext cx="436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794163"/>
            <a:ext cx="436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gdb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3273"/>
            <a:ext cx="9255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249" y="4572000"/>
            <a:ext cx="2833511" cy="2125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05" y="4429606"/>
            <a:ext cx="1821295" cy="24283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209" y="4378812"/>
            <a:ext cx="1859391" cy="24791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6184" y="2340714"/>
            <a:ext cx="310868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600200" y="523024"/>
            <a:ext cx="6907213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ctr"/>
            <a:r>
              <a:rPr kumimoji="0" lang="bg-BG" altLang="en-US" sz="1600" b="1" i="0" u="none" strike="noStrike" cap="none" normalizeH="0" baseline="0" dirty="0" smtClean="0">
                <a:ln>
                  <a:noFill/>
                </a:ln>
                <a:solidFill>
                  <a:srgbClr val="0808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ГДБОП арестува четирима със 145 кг канабис</a:t>
            </a:r>
            <a:r>
              <a:rPr kumimoji="0" lang="en-US" altLang="en-US" sz="1600" b="1" i="0" u="none" strike="noStrike" cap="none" normalizeH="0" dirty="0" smtClean="0">
                <a:ln>
                  <a:noFill/>
                </a:ln>
                <a:solidFill>
                  <a:srgbClr val="0808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bg-BG" altLang="en-US" sz="1600" b="1" i="0" u="none" strike="noStrike" cap="none" normalizeH="0" baseline="0" dirty="0" smtClean="0">
                <a:ln>
                  <a:noFill/>
                </a:ln>
                <a:solidFill>
                  <a:srgbClr val="0808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нощта на 5 май 2025 г. 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08080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1600" b="1" i="0" u="none" strike="noStrike" cap="none" normalizeH="0" baseline="0" dirty="0" smtClean="0">
                <a:ln>
                  <a:noFill/>
                </a:ln>
                <a:solidFill>
                  <a:srgbClr val="0808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Спецоперацията по предотвратяване трафик на наркотични вещества е проведена по неотложност в три области.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08080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2" name="Picture 8" descr="👮‍♂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-1682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gdb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28600"/>
            <a:ext cx="9255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465" y="1311719"/>
            <a:ext cx="2971800" cy="2871413"/>
          </a:xfrm>
          <a:prstGeom prst="rect">
            <a:avLst/>
          </a:prstGeom>
        </p:spPr>
      </p:pic>
      <p:pic>
        <p:nvPicPr>
          <p:cNvPr id="11268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582" y="1686546"/>
            <a:ext cx="2602086" cy="436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4869" y="3505200"/>
            <a:ext cx="2287158" cy="254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524000" y="228600"/>
            <a:ext cx="7307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bg-BG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altLang="bg-BG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334" y="1830760"/>
            <a:ext cx="4133630" cy="234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1821726"/>
            <a:ext cx="3562152" cy="267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Картина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3355" y="3245060"/>
            <a:ext cx="2762448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gdb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28600"/>
            <a:ext cx="9255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 rot="10800000" flipV="1">
            <a:off x="1905000" y="219728"/>
            <a:ext cx="6019800" cy="110799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ctr"/>
            <a:r>
              <a:rPr kumimoji="0" lang="bg-BG" altLang="en-US" b="1" i="0" u="none" strike="noStrike" cap="none" normalizeH="0" baseline="0" dirty="0" smtClean="0">
                <a:ln>
                  <a:noFill/>
                </a:ln>
                <a:solidFill>
                  <a:srgbClr val="0808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ГДБОП задържа </a:t>
            </a:r>
            <a:r>
              <a:rPr lang="bg-BG" altLang="en-US" b="1" dirty="0" smtClean="0">
                <a:solidFill>
                  <a:srgbClr val="0808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kumimoji="0" lang="bg-BG" altLang="en-US" b="1" i="0" u="none" strike="noStrike" cap="none" normalizeH="0" baseline="0" dirty="0" smtClean="0">
                <a:ln>
                  <a:noFill/>
                </a:ln>
                <a:solidFill>
                  <a:srgbClr val="0808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кг канабис за Турция на 23 май 2025 г. в град София. </a:t>
            </a:r>
          </a:p>
          <a:p>
            <a:pPr fontAlgn="ctr"/>
            <a:r>
              <a:rPr kumimoji="0" lang="bg-BG" altLang="en-US" b="1" i="0" u="none" strike="noStrike" cap="none" normalizeH="0" baseline="0" dirty="0" smtClean="0">
                <a:ln>
                  <a:noFill/>
                </a:ln>
                <a:solidFill>
                  <a:srgbClr val="0808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Арестуван е водачът на превозното средство - сирийски гражданин със статут на бежанец</a:t>
            </a:r>
            <a:r>
              <a:rPr lang="bg-BG" altLang="en-US" b="1" dirty="0">
                <a:solidFill>
                  <a:srgbClr val="0808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bg-BG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06" y="3539541"/>
            <a:ext cx="3328276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499" y="273050"/>
            <a:ext cx="2074500" cy="1162050"/>
          </a:xfrm>
        </p:spPr>
        <p:txBody>
          <a:bodyPr/>
          <a:lstStyle/>
          <a:p>
            <a:r>
              <a:rPr lang="bg-BG" dirty="0" smtClean="0"/>
              <a:t>ВЕЙПОВЕ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828800"/>
            <a:ext cx="3008312" cy="4297363"/>
          </a:xfrm>
        </p:spPr>
        <p:txBody>
          <a:bodyPr/>
          <a:lstStyle/>
          <a:p>
            <a:pPr lvl="0"/>
            <a:r>
              <a:rPr lang="bg-BG" altLang="en-US" sz="1800" b="1" dirty="0">
                <a:solidFill>
                  <a:srgbClr val="0808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ГДБОП проведе акция и</a:t>
            </a:r>
            <a:r>
              <a:rPr lang="bg-BG" altLang="en-US" sz="1800" b="1" dirty="0" smtClean="0">
                <a:solidFill>
                  <a:srgbClr val="0808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en-US" sz="1800" b="1" dirty="0">
                <a:solidFill>
                  <a:srgbClr val="0808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срещу синтетичните </a:t>
            </a:r>
            <a:r>
              <a:rPr lang="bg-BG" altLang="en-US" sz="1800" b="1" dirty="0" err="1">
                <a:solidFill>
                  <a:srgbClr val="0808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канабиноиди</a:t>
            </a:r>
            <a:r>
              <a:rPr lang="bg-BG" altLang="en-US" sz="1800" b="1" dirty="0">
                <a:solidFill>
                  <a:srgbClr val="0808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разпространявани онлайн през февруари</a:t>
            </a:r>
            <a:r>
              <a:rPr lang="bg-BG" altLang="en-US" sz="1800" b="1" dirty="0" smtClean="0">
                <a:solidFill>
                  <a:srgbClr val="0808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bg-BG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ctr"/>
            <a:r>
              <a:rPr lang="bg-BG" altLang="en-US" sz="1800" b="1" dirty="0">
                <a:solidFill>
                  <a:srgbClr val="0808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Трима са задържани и обвинени за придобиване и държане на наркотични вещества или техни аналози. </a:t>
            </a:r>
            <a:endParaRPr lang="bg-BG" altLang="en-US" sz="1800" b="1" dirty="0" smtClean="0">
              <a:solidFill>
                <a:srgbClr val="0808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ctr"/>
            <a:endParaRPr lang="en-US" altLang="en-US" sz="1800" b="1" dirty="0" smtClean="0">
              <a:solidFill>
                <a:srgbClr val="0808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ctr"/>
            <a:r>
              <a:rPr lang="bg-BG" altLang="en-US" sz="1800" b="1" dirty="0" smtClean="0">
                <a:solidFill>
                  <a:srgbClr val="0808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bg-BG" altLang="en-US" sz="1800" b="1" dirty="0">
                <a:solidFill>
                  <a:srgbClr val="0808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различни продукти са иззети</a:t>
            </a:r>
            <a:r>
              <a:rPr lang="en-US" altLang="en-US" sz="1800" b="1" dirty="0">
                <a:solidFill>
                  <a:srgbClr val="0808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" name="Picture 7" descr="gdb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3050"/>
            <a:ext cx="609600" cy="75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2400"/>
            <a:ext cx="50292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0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2319338" y="1773238"/>
            <a:ext cx="668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bg-BG" altLang="bg-BG" sz="2100">
              <a:latin typeface="Times New Roman" panose="02020603050405020304" pitchFamily="18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914400" y="304800"/>
            <a:ext cx="784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bg-BG" altLang="bg-BG" sz="2400" b="1" dirty="0" smtClean="0">
                <a:latin typeface="Times New Roman" pitchFamily="18" charset="0"/>
                <a:cs typeface="Times New Roman" pitchFamily="18" charset="0"/>
              </a:rPr>
              <a:t>Множество операции бяха проведени в София, Радомир, Перник, Бургас, Варна, Шумен, </a:t>
            </a:r>
          </a:p>
          <a:p>
            <a:pPr algn="ctr" eaLnBrk="1" hangingPunct="1">
              <a:defRPr/>
            </a:pPr>
            <a:r>
              <a:rPr lang="bg-BG" altLang="bg-BG" sz="2400" b="1" dirty="0" smtClean="0">
                <a:latin typeface="Times New Roman" pitchFamily="18" charset="0"/>
                <a:cs typeface="Times New Roman" pitchFamily="18" charset="0"/>
              </a:rPr>
              <a:t>Благоевград, Хасково, Стара Загора и др.</a:t>
            </a:r>
            <a:endParaRPr lang="bg-BG" altLang="bg-BG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503" y="1548356"/>
            <a:ext cx="3195297" cy="23964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155" y="3733800"/>
            <a:ext cx="5107593" cy="29411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163965"/>
            <a:ext cx="2506911" cy="3284226"/>
          </a:xfrm>
          <a:prstGeom prst="rect">
            <a:avLst/>
          </a:prstGeom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413" y="1773238"/>
            <a:ext cx="3163490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gdbo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199"/>
            <a:ext cx="817068" cy="100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228600"/>
            <a:ext cx="9144000" cy="6400800"/>
          </a:xfrm>
        </p:spPr>
      </p:pic>
    </p:spTree>
    <p:extLst>
      <p:ext uri="{BB962C8B-B14F-4D97-AF65-F5344CB8AC3E}">
        <p14:creationId xmlns:p14="http://schemas.microsoft.com/office/powerpoint/2010/main" val="86350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295400" y="192088"/>
            <a:ext cx="6781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bg-BG" altLang="bg-BG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ПРОТИВОДЕЙСТВИЕ НА ПРЕСТЪПЛЕНИЯТА, СВЪРЗАНИ С НВ</a:t>
            </a:r>
          </a:p>
          <a:p>
            <a:pPr algn="ctr">
              <a:defRPr/>
            </a:pPr>
            <a:r>
              <a:rPr lang="bg-BG" altLang="bg-BG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 ЯНУАРИ – 31 МАЙ 2025 Г.</a:t>
            </a:r>
            <a:endParaRPr lang="bg-BG" altLang="bg-BG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04800" y="1392417"/>
            <a:ext cx="8458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>
              <a:defRPr/>
            </a:pPr>
            <a:r>
              <a:rPr lang="bg-BG" altLang="bg-BG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</a:p>
          <a:p>
            <a:pPr lvl="2" algn="ctr">
              <a:defRPr/>
            </a:pPr>
            <a:r>
              <a:rPr lang="bg-BG" altLang="bg-BG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ГДБОП</a:t>
            </a:r>
            <a:endParaRPr lang="en-US" altLang="bg-BG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2">
              <a:defRPr/>
            </a:pPr>
            <a:r>
              <a:rPr lang="en-US" altLang="bg-BG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 </a:t>
            </a:r>
            <a:endParaRPr lang="bg-BG" altLang="bg-BG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2" algn="just">
              <a:defRPr/>
            </a:pPr>
            <a:endParaRPr lang="bg-BG" altLang="bg-BG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99" y="1847224"/>
            <a:ext cx="2092844" cy="4650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53" y="2617857"/>
            <a:ext cx="4402694" cy="31657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235" y="4890955"/>
            <a:ext cx="2666709" cy="17853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406" y="4572000"/>
            <a:ext cx="3171371" cy="21663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647" y="1066800"/>
            <a:ext cx="2180472" cy="35949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844" y="5236953"/>
            <a:ext cx="1622902" cy="14119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83" y="5567073"/>
            <a:ext cx="1915816" cy="1087647"/>
          </a:xfrm>
          <a:prstGeom prst="rect">
            <a:avLst/>
          </a:prstGeom>
        </p:spPr>
      </p:pic>
      <p:pic>
        <p:nvPicPr>
          <p:cNvPr id="12" name="Picture 8" descr="gdbo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89" y="386861"/>
            <a:ext cx="1219200" cy="135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22098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bg-BG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БЛАГОДАРИМ </a:t>
            </a:r>
            <a:endParaRPr lang="bg-BG" sz="4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bg-BG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 ВНИМАНИЕТО!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1905000" y="4292600"/>
            <a:ext cx="67056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6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bg-BG" altLang="bg-BG" sz="2000" b="1" i="1" dirty="0">
                <a:latin typeface="Times New Roman" panose="02020603050405020304" pitchFamily="18" charset="0"/>
              </a:rPr>
              <a:t>Главна дирекция </a:t>
            </a:r>
          </a:p>
          <a:p>
            <a:pPr>
              <a:lnSpc>
                <a:spcPct val="96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bg-BG" altLang="bg-BG" sz="2000" b="1" i="1" dirty="0">
                <a:latin typeface="Times New Roman" panose="02020603050405020304" pitchFamily="18" charset="0"/>
              </a:rPr>
              <a:t>„Борба с организираната престъпност“</a:t>
            </a:r>
            <a:endParaRPr lang="en-US" altLang="bg-BG" sz="2000" b="1" i="1" dirty="0">
              <a:latin typeface="Times New Roman" panose="02020603050405020304" pitchFamily="18" charset="0"/>
            </a:endParaRPr>
          </a:p>
          <a:p>
            <a:pPr>
              <a:lnSpc>
                <a:spcPct val="96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bg-BG" altLang="bg-BG" sz="2000" b="1" i="1" dirty="0">
                <a:latin typeface="Times New Roman" panose="02020603050405020304" pitchFamily="18" charset="0"/>
              </a:rPr>
              <a:t>Република България</a:t>
            </a:r>
            <a:endParaRPr lang="en-US" altLang="bg-BG" sz="2000" b="1" i="1" dirty="0">
              <a:latin typeface="Times New Roman" panose="02020603050405020304" pitchFamily="18" charset="0"/>
            </a:endParaRPr>
          </a:p>
          <a:p>
            <a:pPr>
              <a:lnSpc>
                <a:spcPct val="96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bg-BG" altLang="bg-BG" sz="2000" b="1" i="1" dirty="0" err="1">
                <a:latin typeface="Times New Roman" panose="02020603050405020304" pitchFamily="18" charset="0"/>
              </a:rPr>
              <a:t>гр.София</a:t>
            </a:r>
            <a:r>
              <a:rPr lang="en-US" altLang="bg-BG" sz="2000" b="1" i="1" dirty="0">
                <a:latin typeface="Times New Roman" panose="02020603050405020304" pitchFamily="18" charset="0"/>
              </a:rPr>
              <a:t> 1784</a:t>
            </a:r>
            <a:endParaRPr lang="bg-BG" altLang="bg-BG" sz="2000" b="1" i="1" dirty="0">
              <a:latin typeface="Times New Roman" panose="02020603050405020304" pitchFamily="18" charset="0"/>
            </a:endParaRPr>
          </a:p>
          <a:p>
            <a:pPr>
              <a:lnSpc>
                <a:spcPct val="96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bg-BG" altLang="bg-BG" sz="2000" b="1" i="1" dirty="0">
                <a:latin typeface="Times New Roman" panose="02020603050405020304" pitchFamily="18" charset="0"/>
              </a:rPr>
              <a:t>бул.</a:t>
            </a:r>
            <a:r>
              <a:rPr lang="en-US" altLang="bg-BG" sz="2000" b="1" i="1" dirty="0">
                <a:latin typeface="Times New Roman" panose="02020603050405020304" pitchFamily="18" charset="0"/>
              </a:rPr>
              <a:t>“</a:t>
            </a:r>
            <a:r>
              <a:rPr lang="bg-BG" altLang="bg-BG" sz="2000" b="1" i="1" dirty="0">
                <a:latin typeface="Times New Roman" panose="02020603050405020304" pitchFamily="18" charset="0"/>
              </a:rPr>
              <a:t>Цариградско шосе”</a:t>
            </a:r>
            <a:r>
              <a:rPr lang="en-US" altLang="bg-BG" sz="2000" b="1" i="1" dirty="0">
                <a:latin typeface="Times New Roman" panose="02020603050405020304" pitchFamily="18" charset="0"/>
              </a:rPr>
              <a:t> </a:t>
            </a:r>
            <a:r>
              <a:rPr lang="bg-BG" altLang="bg-BG" sz="2000" b="1" i="1" dirty="0">
                <a:latin typeface="Times New Roman" panose="02020603050405020304" pitchFamily="18" charset="0"/>
              </a:rPr>
              <a:t>№ 133А</a:t>
            </a:r>
          </a:p>
          <a:p>
            <a:pPr>
              <a:lnSpc>
                <a:spcPct val="96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US" altLang="bg-BG" sz="2000" b="1" i="1" dirty="0">
                <a:latin typeface="Times New Roman" panose="02020603050405020304" pitchFamily="18" charset="0"/>
              </a:rPr>
              <a:t>gdbop@mvr.bg</a:t>
            </a:r>
            <a:endParaRPr lang="bg-BG" altLang="bg-BG" sz="2000" b="1" i="1" dirty="0">
              <a:latin typeface="Times New Roman" panose="02020603050405020304" pitchFamily="18" charset="0"/>
            </a:endParaRPr>
          </a:p>
        </p:txBody>
      </p:sp>
      <p:pic>
        <p:nvPicPr>
          <p:cNvPr id="2048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92600"/>
            <a:ext cx="1371600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/>
          <a:lstStyle/>
          <a:p>
            <a:r>
              <a:rPr lang="bg-BG" altLang="bg-BG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Иззети </a:t>
            </a:r>
            <a:r>
              <a:rPr lang="bg-BG" altLang="bg-BG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количества </a:t>
            </a:r>
            <a:r>
              <a:rPr lang="bg-BG" altLang="bg-BG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наркотични вещества за</a:t>
            </a:r>
            <a:r>
              <a:rPr lang="bg-BG" altLang="bg-BG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bg-BG" altLang="bg-BG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януари – май 2025 в сравнение с 2024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498475"/>
          </a:xfrm>
        </p:spPr>
        <p:txBody>
          <a:bodyPr/>
          <a:lstStyle/>
          <a:p>
            <a:r>
              <a:rPr lang="bg-BG" dirty="0"/>
              <a:t>%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/>
          <a:lstStyle/>
          <a:p>
            <a:pPr marL="909637" lvl="2" indent="0" algn="just">
              <a:buNone/>
              <a:defRPr/>
            </a:pPr>
            <a:endParaRPr lang="bg-BG" altLang="bg-BG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2" algn="just">
              <a:buFont typeface="Arial" panose="020B0604020202020204" pitchFamily="34" charset="0"/>
              <a:buChar char="•"/>
              <a:defRPr/>
            </a:pPr>
            <a:r>
              <a:rPr lang="bg-BG" altLang="bg-BG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Кокаин </a:t>
            </a:r>
            <a:r>
              <a:rPr lang="bg-BG" altLang="bg-BG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– </a:t>
            </a:r>
            <a:r>
              <a:rPr lang="bg-BG" altLang="bg-BG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168</a:t>
            </a:r>
            <a:r>
              <a:rPr lang="en-US" altLang="bg-BG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bg-BG" altLang="bg-BG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%</a:t>
            </a:r>
          </a:p>
          <a:p>
            <a:pPr lvl="2" algn="just">
              <a:buFont typeface="Arial" panose="020B0604020202020204" pitchFamily="34" charset="0"/>
              <a:buChar char="•"/>
              <a:defRPr/>
            </a:pPr>
            <a:r>
              <a:rPr lang="bg-BG" altLang="bg-BG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Марихуана </a:t>
            </a:r>
            <a:r>
              <a:rPr lang="bg-BG" altLang="bg-BG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– </a:t>
            </a:r>
            <a:r>
              <a:rPr lang="bg-BG" altLang="bg-BG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346 %</a:t>
            </a:r>
          </a:p>
          <a:p>
            <a:pPr lvl="2" algn="just">
              <a:buFont typeface="Arial" panose="020B0604020202020204" pitchFamily="34" charset="0"/>
              <a:buChar char="•"/>
              <a:defRPr/>
            </a:pPr>
            <a:r>
              <a:rPr lang="bg-BG" altLang="bg-BG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Канабис </a:t>
            </a:r>
            <a:r>
              <a:rPr lang="bg-BG" altLang="bg-BG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– </a:t>
            </a:r>
            <a:r>
              <a:rPr lang="bg-BG" altLang="bg-BG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123,4 %</a:t>
            </a:r>
          </a:p>
          <a:p>
            <a:pPr lvl="2" algn="just">
              <a:buFont typeface="Arial" panose="020B0604020202020204" pitchFamily="34" charset="0"/>
              <a:buChar char="•"/>
              <a:defRPr/>
            </a:pPr>
            <a:r>
              <a:rPr lang="bg-BG" altLang="bg-BG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Прекурсори</a:t>
            </a:r>
            <a:r>
              <a:rPr lang="bg-BG" altLang="bg-BG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bg-BG" altLang="bg-BG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– </a:t>
            </a:r>
            <a:r>
              <a:rPr lang="bg-BG" altLang="bg-BG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884 %</a:t>
            </a:r>
          </a:p>
          <a:p>
            <a:pPr lvl="2" algn="just">
              <a:buFont typeface="Arial" panose="020B0604020202020204" pitchFamily="34" charset="0"/>
              <a:buChar char="•"/>
              <a:defRPr/>
            </a:pPr>
            <a:r>
              <a:rPr lang="bg-BG" altLang="bg-BG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Метамфетамин</a:t>
            </a:r>
            <a:r>
              <a:rPr lang="bg-BG" altLang="bg-BG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marL="909637" lvl="2" indent="0" algn="just">
              <a:buNone/>
              <a:defRPr/>
            </a:pPr>
            <a:r>
              <a:rPr lang="bg-BG" altLang="bg-BG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-таблетки - 449 %</a:t>
            </a:r>
          </a:p>
          <a:p>
            <a:pPr marL="909637" lvl="2" indent="0" algn="just">
              <a:buNone/>
              <a:defRPr/>
            </a:pPr>
            <a:r>
              <a:rPr lang="bg-BG" altLang="bg-BG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-кг - 2</a:t>
            </a:r>
            <a:r>
              <a:rPr lang="en-US" altLang="bg-BG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87,5</a:t>
            </a:r>
            <a:r>
              <a:rPr lang="bg-BG" altLang="bg-BG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bg-BG" altLang="bg-BG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%</a:t>
            </a:r>
            <a:endParaRPr lang="en-US" altLang="bg-BG" sz="2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535113"/>
            <a:ext cx="3733800" cy="639761"/>
          </a:xfrm>
        </p:spPr>
        <p:txBody>
          <a:bodyPr/>
          <a:lstStyle/>
          <a:p>
            <a:r>
              <a:rPr lang="bg-BG" dirty="0"/>
              <a:t>%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78325"/>
          </a:xfrm>
        </p:spPr>
        <p:txBody>
          <a:bodyPr/>
          <a:lstStyle/>
          <a:p>
            <a:pPr marL="909637" lvl="2" indent="0" algn="just">
              <a:buNone/>
              <a:defRPr/>
            </a:pPr>
            <a:endParaRPr lang="bg-BG" altLang="bg-BG" sz="2000" b="1" dirty="0" smtClean="0">
              <a:solidFill>
                <a:srgbClr val="B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2" algn="just">
              <a:buFont typeface="Arial" panose="020B0604020202020204" pitchFamily="34" charset="0"/>
              <a:buChar char="•"/>
              <a:defRPr/>
            </a:pPr>
            <a:r>
              <a:rPr lang="bg-BG" altLang="bg-BG" sz="2000" b="1" dirty="0" smtClean="0">
                <a:solidFill>
                  <a:srgbClr val="B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Хероин </a:t>
            </a:r>
            <a:r>
              <a:rPr lang="bg-BG" altLang="bg-BG" sz="2000" b="1" dirty="0">
                <a:solidFill>
                  <a:srgbClr val="B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– </a:t>
            </a:r>
            <a:r>
              <a:rPr lang="bg-BG" altLang="bg-BG" sz="2000" b="1" dirty="0" smtClean="0">
                <a:solidFill>
                  <a:srgbClr val="B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66</a:t>
            </a:r>
            <a:r>
              <a:rPr lang="en-US" altLang="bg-BG" sz="2000" b="1" dirty="0" smtClean="0">
                <a:solidFill>
                  <a:srgbClr val="B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bg-BG" altLang="bg-BG" sz="2000" b="1" dirty="0" smtClean="0">
                <a:solidFill>
                  <a:srgbClr val="B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%</a:t>
            </a:r>
          </a:p>
          <a:p>
            <a:pPr marL="909637" lvl="2" indent="0" algn="just">
              <a:buNone/>
              <a:defRPr/>
            </a:pPr>
            <a:endParaRPr lang="bg-BG" altLang="bg-BG" sz="2000" b="1" dirty="0" smtClean="0">
              <a:solidFill>
                <a:srgbClr val="B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2" algn="just">
              <a:buFont typeface="Arial" panose="020B0604020202020204" pitchFamily="34" charset="0"/>
              <a:buChar char="•"/>
              <a:defRPr/>
            </a:pPr>
            <a:r>
              <a:rPr lang="bg-BG" altLang="bg-BG" sz="2000" b="1" dirty="0" err="1" smtClean="0">
                <a:solidFill>
                  <a:srgbClr val="B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Амфетамини</a:t>
            </a:r>
            <a:r>
              <a:rPr lang="bg-BG" altLang="bg-BG" sz="2000" b="1" dirty="0" smtClean="0">
                <a:solidFill>
                  <a:srgbClr val="B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bg-BG" altLang="bg-BG" sz="2000" b="1" dirty="0">
                <a:solidFill>
                  <a:srgbClr val="B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– </a:t>
            </a:r>
            <a:r>
              <a:rPr lang="en-US" altLang="bg-BG" sz="2000" b="1" dirty="0" smtClean="0">
                <a:solidFill>
                  <a:srgbClr val="B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72.7 </a:t>
            </a:r>
            <a:r>
              <a:rPr lang="bg-BG" altLang="bg-BG" sz="2000" b="1" dirty="0" smtClean="0">
                <a:solidFill>
                  <a:srgbClr val="B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%</a:t>
            </a:r>
          </a:p>
          <a:p>
            <a:pPr marL="909637" lvl="2" indent="0" algn="just">
              <a:buNone/>
              <a:defRPr/>
            </a:pPr>
            <a:endParaRPr lang="bg-BG" altLang="bg-BG" sz="2000" b="1" dirty="0">
              <a:solidFill>
                <a:srgbClr val="B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2" algn="just">
              <a:buFont typeface="Arial" panose="020B0604020202020204" pitchFamily="34" charset="0"/>
              <a:buChar char="•"/>
              <a:defRPr/>
            </a:pPr>
            <a:r>
              <a:rPr lang="bg-BG" altLang="bg-BG" sz="2000" b="1" dirty="0" smtClean="0">
                <a:solidFill>
                  <a:srgbClr val="B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Екстази </a:t>
            </a:r>
            <a:endParaRPr lang="en-US" altLang="bg-BG" sz="2000" b="1" dirty="0" smtClean="0">
              <a:solidFill>
                <a:srgbClr val="B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909637" lvl="2" indent="0" algn="just">
              <a:buNone/>
              <a:defRPr/>
            </a:pPr>
            <a:r>
              <a:rPr lang="bg-BG" altLang="bg-BG" sz="2000" b="1" dirty="0" smtClean="0">
                <a:solidFill>
                  <a:srgbClr val="B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-таблетки - 86</a:t>
            </a:r>
            <a:r>
              <a:rPr lang="en-US" altLang="bg-BG" sz="2000" b="1" dirty="0" smtClean="0">
                <a:solidFill>
                  <a:srgbClr val="B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,4 </a:t>
            </a:r>
            <a:r>
              <a:rPr lang="bg-BG" altLang="bg-BG" sz="2000" b="1" dirty="0" smtClean="0">
                <a:solidFill>
                  <a:srgbClr val="B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%</a:t>
            </a:r>
          </a:p>
          <a:p>
            <a:pPr marL="909637" lvl="2" indent="0" algn="just">
              <a:buNone/>
              <a:defRPr/>
            </a:pPr>
            <a:r>
              <a:rPr lang="bg-BG" altLang="bg-BG" sz="2000" b="1" dirty="0" smtClean="0">
                <a:solidFill>
                  <a:srgbClr val="B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-кг - 55,1 %</a:t>
            </a:r>
            <a:endParaRPr lang="bg-BG" altLang="bg-BG" sz="2000" b="1" dirty="0">
              <a:solidFill>
                <a:srgbClr val="B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Up Arrow 6"/>
          <p:cNvSpPr/>
          <p:nvPr/>
        </p:nvSpPr>
        <p:spPr>
          <a:xfrm>
            <a:off x="685800" y="2362200"/>
            <a:ext cx="533400" cy="35052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181600" y="2362200"/>
            <a:ext cx="484632" cy="3505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-40000"/>
          </a:blip>
          <a:srcRect/>
          <a:stretch>
            <a:fillRect/>
          </a:stretch>
        </p:blipFill>
        <p:spPr bwMode="auto">
          <a:xfrm>
            <a:off x="577850" y="193675"/>
            <a:ext cx="749300" cy="1223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11" name="Picture 8" descr="gdb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800600"/>
            <a:ext cx="116139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54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343400"/>
            <a:ext cx="8153400" cy="1371600"/>
          </a:xfrm>
        </p:spPr>
        <p:txBody>
          <a:bodyPr/>
          <a:lstStyle/>
          <a:p>
            <a:r>
              <a:rPr lang="ru-RU" sz="1800" b="0" dirty="0">
                <a:solidFill>
                  <a:srgbClr val="FF0000"/>
                </a:solidFill>
              </a:rPr>
              <a:t/>
            </a:r>
            <a:br>
              <a:rPr lang="ru-RU" sz="1800" b="0" dirty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r="5882"/>
          <a:stretch>
            <a:fillRect/>
          </a:stretch>
        </p:blipFill>
        <p:spPr>
          <a:xfrm>
            <a:off x="1371600" y="457200"/>
            <a:ext cx="6858000" cy="3886200"/>
          </a:xfrm>
          <a:pattFill prst="pct5">
            <a:fgClr>
              <a:schemeClr val="accent1">
                <a:tint val="40000"/>
              </a:schemeClr>
            </a:fgClr>
            <a:bgClr>
              <a:schemeClr val="bg1"/>
            </a:bgClr>
          </a:pattFill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800600"/>
            <a:ext cx="8686800" cy="137159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Близо 93% от задържания през годината кокаин и </a:t>
            </a:r>
            <a:r>
              <a:rPr lang="bg-BG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bg-B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90 %  от иззетото количество марихуана е в резултат дейността на ГДБОП.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16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112" y="460375"/>
            <a:ext cx="6823074" cy="987425"/>
          </a:xfrm>
        </p:spPr>
        <p:txBody>
          <a:bodyPr/>
          <a:lstStyle/>
          <a:p>
            <a:r>
              <a:rPr lang="bg-BG" sz="2800" dirty="0" smtClean="0"/>
              <a:t>  КОКАИН</a:t>
            </a:r>
            <a:endParaRPr lang="en-US" sz="2800" dirty="0"/>
          </a:p>
        </p:txBody>
      </p:sp>
      <p:pic>
        <p:nvPicPr>
          <p:cNvPr id="3" name="Picture 7" descr="gdb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020" y="11784"/>
            <a:ext cx="808210" cy="99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10" y="-96238"/>
            <a:ext cx="2697350" cy="19876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7" y="1676401"/>
            <a:ext cx="3234690" cy="51473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310" y="-63013"/>
            <a:ext cx="2759721" cy="58970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699" y="4747420"/>
            <a:ext cx="1485900" cy="1981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736" y="4747420"/>
            <a:ext cx="1243177" cy="20270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96345"/>
            <a:ext cx="2133601" cy="19901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59" y="1438098"/>
            <a:ext cx="2010251" cy="19608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58" y="3001131"/>
            <a:ext cx="2066385" cy="18425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36196"/>
            <a:ext cx="1606885" cy="191249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84"/>
            <a:ext cx="1736193" cy="156166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849" y="4546300"/>
            <a:ext cx="3548286" cy="22376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571" y="-99148"/>
            <a:ext cx="1716429" cy="14735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26" y="5248689"/>
            <a:ext cx="1169264" cy="15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7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792288" y="1143000"/>
            <a:ext cx="2017712" cy="388532"/>
          </a:xfrm>
        </p:spPr>
        <p:txBody>
          <a:bodyPr/>
          <a:lstStyle/>
          <a:p>
            <a:r>
              <a:rPr lang="bg-BG" dirty="0" smtClean="0"/>
              <a:t>МАРИХУАНА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" b="1778"/>
          <a:stretch>
            <a:fillRect/>
          </a:stretch>
        </p:blipFill>
        <p:spPr>
          <a:xfrm>
            <a:off x="4800600" y="2503590"/>
            <a:ext cx="2650055" cy="14509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7" descr="gdb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6042"/>
            <a:ext cx="685800" cy="84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" y="76200"/>
            <a:ext cx="1783854" cy="24655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707" y="10292"/>
            <a:ext cx="1964293" cy="26168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320" y="2557551"/>
            <a:ext cx="2417380" cy="2103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" y="2541792"/>
            <a:ext cx="3237155" cy="43162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-1703"/>
            <a:ext cx="3369707" cy="252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96" y="2503590"/>
            <a:ext cx="2423662" cy="43544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683" y="4620149"/>
            <a:ext cx="1842017" cy="2237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013" y="3714472"/>
            <a:ext cx="2357645" cy="31435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48" y="1628480"/>
            <a:ext cx="2053918" cy="176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3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alpha val="93000"/>
                <a:lumMod val="91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72975"/>
            <a:ext cx="3581400" cy="1579625"/>
          </a:xfrm>
        </p:spPr>
        <p:txBody>
          <a:bodyPr/>
          <a:lstStyle/>
          <a:p>
            <a:r>
              <a:rPr lang="bg-BG" sz="2400" dirty="0" smtClean="0"/>
              <a:t/>
            </a:r>
            <a:br>
              <a:rPr lang="bg-BG" sz="2400" dirty="0" smtClean="0"/>
            </a:br>
            <a:r>
              <a:rPr lang="bg-BG" sz="2400" dirty="0"/>
              <a:t/>
            </a:r>
            <a:br>
              <a:rPr lang="bg-BG" sz="2400" dirty="0"/>
            </a:br>
            <a:r>
              <a:rPr lang="bg-BG" sz="2400" dirty="0" smtClean="0"/>
              <a:t/>
            </a:r>
            <a:br>
              <a:rPr lang="bg-BG" sz="2400" dirty="0" smtClean="0"/>
            </a:br>
            <a:r>
              <a:rPr lang="bg-BG" sz="2400" dirty="0"/>
              <a:t/>
            </a:r>
            <a:br>
              <a:rPr lang="bg-BG" sz="2400" dirty="0"/>
            </a:br>
            <a:r>
              <a:rPr lang="bg-BG" sz="2400" dirty="0" smtClean="0"/>
              <a:t>ЗАДЪРЖАНИ КОЛИЧЕСТВА НВ </a:t>
            </a:r>
            <a:br>
              <a:rPr lang="bg-BG" sz="2400" dirty="0" smtClean="0"/>
            </a:br>
            <a:r>
              <a:rPr lang="bg-BG" sz="2400" dirty="0" smtClean="0"/>
              <a:t>В КИЛОГРАМИ</a:t>
            </a:r>
            <a:br>
              <a:rPr lang="bg-BG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828800"/>
            <a:ext cx="2709862" cy="4114800"/>
          </a:xfrm>
        </p:spPr>
        <p:txBody>
          <a:bodyPr/>
          <a:lstStyle/>
          <a:p>
            <a:r>
              <a:rPr lang="bg-BG" sz="2400" dirty="0" smtClean="0"/>
              <a:t>ГДБОП 2024</a:t>
            </a:r>
          </a:p>
          <a:p>
            <a:pPr marL="0" indent="0">
              <a:buNone/>
            </a:pPr>
            <a:endParaRPr lang="bg-BG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bg-BG" sz="1600" dirty="0" smtClean="0"/>
              <a:t>КОКАИН</a:t>
            </a:r>
            <a:endParaRPr lang="bg-BG" sz="2400" dirty="0"/>
          </a:p>
          <a:p>
            <a:pPr marL="0" indent="0">
              <a:buNone/>
            </a:pPr>
            <a:r>
              <a:rPr lang="bg-BG" sz="2000" dirty="0" smtClean="0"/>
              <a:t>49,4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1600" dirty="0" smtClean="0"/>
              <a:t>МАРИХУАНА</a:t>
            </a:r>
          </a:p>
          <a:p>
            <a:pPr marL="0" indent="0">
              <a:buNone/>
            </a:pPr>
            <a:r>
              <a:rPr lang="bg-BG" sz="2000" dirty="0" smtClean="0"/>
              <a:t>996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1600" dirty="0" smtClean="0"/>
              <a:t>МЕТАМФЕТАМИН</a:t>
            </a:r>
          </a:p>
          <a:p>
            <a:pPr marL="0" indent="0">
              <a:buNone/>
            </a:pPr>
            <a:r>
              <a:rPr lang="bg-BG" sz="2000" dirty="0" smtClean="0"/>
              <a:t>2,5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1600" dirty="0" smtClean="0"/>
              <a:t>ПРЕКУРСОРИ</a:t>
            </a:r>
          </a:p>
          <a:p>
            <a:pPr marL="0" indent="0">
              <a:buNone/>
            </a:pPr>
            <a:r>
              <a:rPr lang="bg-BG" sz="2000" dirty="0" smtClean="0"/>
              <a:t>13</a:t>
            </a:r>
          </a:p>
          <a:p>
            <a:pPr>
              <a:buFont typeface="Arial" panose="020B0604020202020204" pitchFamily="34" charset="0"/>
              <a:buChar char="•"/>
            </a:pPr>
            <a:endParaRPr lang="bg-BG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2800" y="1828800"/>
            <a:ext cx="2862262" cy="4114800"/>
          </a:xfrm>
        </p:spPr>
        <p:txBody>
          <a:bodyPr/>
          <a:lstStyle/>
          <a:p>
            <a:r>
              <a:rPr lang="bg-BG" sz="2400" dirty="0" smtClean="0"/>
              <a:t>ГДБОП 2025</a:t>
            </a:r>
          </a:p>
          <a:p>
            <a:pPr marL="0" indent="0">
              <a:buNone/>
            </a:pPr>
            <a:endParaRPr lang="bg-BG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bg-BG" sz="1600" dirty="0"/>
              <a:t>КОКАИН</a:t>
            </a:r>
          </a:p>
          <a:p>
            <a:pPr marL="0" indent="0">
              <a:buNone/>
            </a:pPr>
            <a:r>
              <a:rPr lang="bg-BG" sz="2000" dirty="0" smtClean="0"/>
              <a:t>65,5 до момента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bg-BG" sz="1600" dirty="0" smtClean="0">
                <a:solidFill>
                  <a:srgbClr val="000000"/>
                </a:solidFill>
              </a:rPr>
              <a:t>МАРИХУАНА</a:t>
            </a:r>
          </a:p>
          <a:p>
            <a:pPr marL="0" indent="0">
              <a:buNone/>
            </a:pPr>
            <a:r>
              <a:rPr lang="bg-BG" sz="2000" dirty="0" smtClean="0">
                <a:solidFill>
                  <a:srgbClr val="000000"/>
                </a:solidFill>
              </a:rPr>
              <a:t>864 до момента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1600" dirty="0" smtClean="0">
                <a:solidFill>
                  <a:srgbClr val="000000"/>
                </a:solidFill>
              </a:rPr>
              <a:t>МЕТАМФЕТАМИН</a:t>
            </a:r>
          </a:p>
          <a:p>
            <a:pPr marL="0" indent="0">
              <a:buNone/>
            </a:pPr>
            <a:r>
              <a:rPr lang="bg-BG" sz="2000" dirty="0" smtClean="0">
                <a:solidFill>
                  <a:srgbClr val="000000"/>
                </a:solidFill>
              </a:rPr>
              <a:t>1,2 до момента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rgbClr val="000000"/>
                </a:solidFill>
              </a:rPr>
              <a:t>ПРЕКУРСОРИ</a:t>
            </a:r>
            <a:endParaRPr lang="bg-BG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bg-BG" sz="2000" dirty="0" smtClean="0"/>
              <a:t>50</a:t>
            </a:r>
            <a:endParaRPr lang="en-US" sz="2000" dirty="0"/>
          </a:p>
        </p:txBody>
      </p:sp>
      <p:pic>
        <p:nvPicPr>
          <p:cNvPr id="5" name="Picture 7" descr="gdb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04800"/>
            <a:ext cx="9255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6215062" y="1828800"/>
            <a:ext cx="262413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bg-BG" sz="2400" kern="0" dirty="0" smtClean="0"/>
              <a:t>МВР 2025</a:t>
            </a:r>
          </a:p>
          <a:p>
            <a:pPr marL="0" indent="0">
              <a:buNone/>
            </a:pPr>
            <a:endParaRPr lang="bg-BG" sz="2400" kern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bg-BG" sz="1600" dirty="0"/>
              <a:t>КОКАИН</a:t>
            </a:r>
          </a:p>
          <a:p>
            <a:pPr marL="0" indent="0">
              <a:buNone/>
            </a:pPr>
            <a:r>
              <a:rPr lang="bg-BG" sz="2000" dirty="0" smtClean="0"/>
              <a:t>70,6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bg-BG" sz="1600" kern="0" dirty="0" smtClean="0">
                <a:solidFill>
                  <a:srgbClr val="000000"/>
                </a:solidFill>
              </a:rPr>
              <a:t>МАРИХУАНА</a:t>
            </a:r>
          </a:p>
          <a:p>
            <a:pPr marL="0" indent="0">
              <a:buNone/>
            </a:pPr>
            <a:r>
              <a:rPr lang="bg-BG" sz="2000" kern="0" dirty="0" smtClean="0">
                <a:solidFill>
                  <a:srgbClr val="000000"/>
                </a:solidFill>
              </a:rPr>
              <a:t>1080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1600" kern="0" dirty="0" smtClean="0">
                <a:solidFill>
                  <a:srgbClr val="000000"/>
                </a:solidFill>
              </a:rPr>
              <a:t>МЕТАМФЕТАМИН</a:t>
            </a:r>
          </a:p>
          <a:p>
            <a:pPr marL="0" indent="0">
              <a:buNone/>
            </a:pPr>
            <a:r>
              <a:rPr lang="bg-BG" sz="2000" kern="0" dirty="0" smtClean="0">
                <a:solidFill>
                  <a:srgbClr val="000000"/>
                </a:solidFill>
              </a:rPr>
              <a:t>21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1600" kern="0" dirty="0">
                <a:solidFill>
                  <a:srgbClr val="000000"/>
                </a:solidFill>
              </a:rPr>
              <a:t>ПРЕКУРСОРИ</a:t>
            </a:r>
            <a:endParaRPr lang="bg-BG" sz="2000" kern="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bg-BG" sz="2000" kern="0" dirty="0" smtClean="0">
                <a:solidFill>
                  <a:srgbClr val="000000"/>
                </a:solidFill>
              </a:rPr>
              <a:t>55</a:t>
            </a:r>
            <a:endParaRPr lang="bg-BG" sz="2000" kern="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2975"/>
            <a:ext cx="2743200" cy="163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alpha val="93000"/>
                <a:lumMod val="91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295400" y="228600"/>
            <a:ext cx="6781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bg-BG" altLang="bg-BG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ГДБОП </a:t>
            </a:r>
          </a:p>
          <a:p>
            <a:pPr algn="ctr">
              <a:defRPr/>
            </a:pPr>
            <a:r>
              <a:rPr lang="bg-BG" altLang="bg-BG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ЗАДЪРЖАНИ НАРКОТИЧНИ ВЕЩЕСТВА 2024/2025 Г.</a:t>
            </a:r>
            <a:endParaRPr lang="bg-BG" altLang="bg-BG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52400" y="1752600"/>
            <a:ext cx="89154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bg-BG" altLang="bg-BG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  <a:endParaRPr lang="en-US" altLang="bg-BG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endParaRPr lang="bg-BG" altLang="bg-BG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lvl="2">
              <a:defRPr/>
            </a:pPr>
            <a:endParaRPr lang="bg-BG" altLang="bg-BG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lvl="2">
              <a:defRPr/>
            </a:pPr>
            <a:endParaRPr lang="bg-BG" altLang="bg-BG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292" name="Picture 7" descr="gdb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28600"/>
            <a:ext cx="9255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39259688"/>
              </p:ext>
            </p:extLst>
          </p:nvPr>
        </p:nvGraphicFramePr>
        <p:xfrm>
          <a:off x="914400" y="1676400"/>
          <a:ext cx="7010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403350" y="404813"/>
            <a:ext cx="39306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altLang="bg-BG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ОБОБЩЕНИ РЕЗУЛТАТИ 2024/2025</a:t>
            </a:r>
            <a:endParaRPr lang="bg-BG" altLang="bg-BG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74675" y="1682736"/>
            <a:ext cx="8439150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>
              <a:defRPr/>
            </a:pPr>
            <a:endParaRPr lang="en-US" kern="0" dirty="0" smtClean="0">
              <a:solidFill>
                <a:srgbClr val="FF0000"/>
              </a:solidFill>
              <a:latin typeface="Verdana"/>
              <a:ea typeface="+mj-ea"/>
              <a:cs typeface="+mj-cs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ru-RU" kern="0" dirty="0" smtClean="0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Три </a:t>
            </a:r>
            <a:r>
              <a:rPr lang="ru-RU" kern="0" dirty="0" err="1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пъти</a:t>
            </a:r>
            <a:r>
              <a:rPr lang="ru-RU" kern="0" dirty="0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 </a:t>
            </a:r>
            <a:r>
              <a:rPr lang="ru-RU" kern="0" dirty="0" err="1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повече</a:t>
            </a:r>
            <a:r>
              <a:rPr lang="ru-RU" kern="0" dirty="0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 </a:t>
            </a:r>
            <a:r>
              <a:rPr lang="ru-RU" kern="0" dirty="0" err="1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наркотични</a:t>
            </a:r>
            <a:r>
              <a:rPr lang="ru-RU" kern="0" dirty="0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 вещества </a:t>
            </a:r>
            <a:r>
              <a:rPr lang="ru-RU" kern="0" dirty="0" err="1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са</a:t>
            </a:r>
            <a:r>
              <a:rPr lang="ru-RU" kern="0" dirty="0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 </a:t>
            </a:r>
            <a:r>
              <a:rPr lang="ru-RU" kern="0" dirty="0" err="1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иззети</a:t>
            </a:r>
            <a:r>
              <a:rPr lang="ru-RU" kern="0" dirty="0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 от ГДБОП за 5 </a:t>
            </a:r>
            <a:r>
              <a:rPr lang="ru-RU" kern="0" dirty="0" err="1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месеца</a:t>
            </a:r>
            <a:r>
              <a:rPr lang="ru-RU" kern="0" dirty="0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 на 2025 г. в сравнение с </a:t>
            </a:r>
            <a:r>
              <a:rPr lang="ru-RU" kern="0" dirty="0" err="1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цялата</a:t>
            </a:r>
            <a:r>
              <a:rPr lang="ru-RU" kern="0" dirty="0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 </a:t>
            </a:r>
            <a:r>
              <a:rPr lang="ru-RU" kern="0" dirty="0" err="1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предходна</a:t>
            </a:r>
            <a:r>
              <a:rPr lang="ru-RU" kern="0" dirty="0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 2024 г. </a:t>
            </a:r>
            <a:endParaRPr lang="en-US" kern="0" dirty="0" smtClean="0">
              <a:solidFill>
                <a:srgbClr val="FF0000"/>
              </a:solidFill>
              <a:latin typeface="Verdana"/>
              <a:ea typeface="+mj-ea"/>
              <a:cs typeface="+mj-cs"/>
            </a:endParaRPr>
          </a:p>
          <a:p>
            <a:pPr algn="just">
              <a:defRPr/>
            </a:pPr>
            <a:r>
              <a:rPr lang="bg-BG" altLang="bg-BG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err="1">
                <a:solidFill>
                  <a:srgbClr val="FF0000"/>
                </a:solidFill>
              </a:rPr>
              <a:t>Статистиката</a:t>
            </a:r>
            <a:r>
              <a:rPr lang="ru-RU" dirty="0">
                <a:solidFill>
                  <a:srgbClr val="FF0000"/>
                </a:solidFill>
              </a:rPr>
              <a:t> сочи </a:t>
            </a:r>
            <a:r>
              <a:rPr lang="ru-RU" dirty="0" err="1">
                <a:solidFill>
                  <a:srgbClr val="FF0000"/>
                </a:solidFill>
              </a:rPr>
              <a:t>трикратно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повишение</a:t>
            </a:r>
            <a:r>
              <a:rPr lang="ru-RU" dirty="0">
                <a:solidFill>
                  <a:srgbClr val="FF0000"/>
                </a:solidFill>
              </a:rPr>
              <a:t> при кокаина и </a:t>
            </a:r>
            <a:r>
              <a:rPr lang="ru-RU" dirty="0" err="1">
                <a:solidFill>
                  <a:srgbClr val="FF0000"/>
                </a:solidFill>
              </a:rPr>
              <a:t>канабиса</a:t>
            </a:r>
            <a:r>
              <a:rPr lang="ru-RU" dirty="0">
                <a:solidFill>
                  <a:srgbClr val="FF0000"/>
                </a:solidFill>
              </a:rPr>
              <a:t>, над 15 </a:t>
            </a:r>
            <a:r>
              <a:rPr lang="ru-RU" dirty="0" err="1">
                <a:solidFill>
                  <a:srgbClr val="FF0000"/>
                </a:solidFill>
              </a:rPr>
              <a:t>пъти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повече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bg-BG" dirty="0" smtClean="0">
                <a:solidFill>
                  <a:srgbClr val="FF0000"/>
                </a:solidFill>
              </a:rPr>
              <a:t>за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метамфетамина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и </a:t>
            </a:r>
            <a:r>
              <a:rPr lang="ru-RU" dirty="0" err="1" smtClean="0">
                <a:solidFill>
                  <a:srgbClr val="FF0000"/>
                </a:solidFill>
              </a:rPr>
              <a:t>прекурсорите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err="1" smtClean="0"/>
              <a:t>Проведени</a:t>
            </a:r>
            <a:r>
              <a:rPr lang="ru-RU" dirty="0" smtClean="0"/>
              <a:t> СПО: </a:t>
            </a:r>
          </a:p>
          <a:p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/>
              <a:t>36 </a:t>
            </a:r>
            <a:r>
              <a:rPr lang="ru-RU" dirty="0" smtClean="0"/>
              <a:t>за пет </a:t>
            </a:r>
            <a:r>
              <a:rPr lang="ru-RU" dirty="0" err="1" smtClean="0"/>
              <a:t>месеца</a:t>
            </a:r>
            <a:r>
              <a:rPr lang="ru-RU" dirty="0" smtClean="0"/>
              <a:t> на 2025 </a:t>
            </a:r>
            <a:r>
              <a:rPr lang="ru-RU" dirty="0"/>
              <a:t>г. </a:t>
            </a:r>
            <a:endParaRPr lang="ru-RU" dirty="0" smtClean="0"/>
          </a:p>
          <a:p>
            <a:r>
              <a:rPr lang="ru-RU" dirty="0" smtClean="0"/>
              <a:t>- 26 за </a:t>
            </a:r>
            <a:r>
              <a:rPr lang="ru-RU" dirty="0" err="1"/>
              <a:t>същия</a:t>
            </a:r>
            <a:r>
              <a:rPr lang="ru-RU" dirty="0"/>
              <a:t> период на 2024 г. </a:t>
            </a: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err="1" smtClean="0"/>
              <a:t>Неутрализирани</a:t>
            </a:r>
            <a:r>
              <a:rPr lang="ru-RU" dirty="0" smtClean="0"/>
              <a:t> ОПГ: </a:t>
            </a:r>
          </a:p>
          <a:p>
            <a:r>
              <a:rPr lang="ru-RU" dirty="0"/>
              <a:t>-</a:t>
            </a:r>
            <a:r>
              <a:rPr lang="ru-RU" dirty="0" smtClean="0"/>
              <a:t> 12 за пет </a:t>
            </a:r>
            <a:r>
              <a:rPr lang="ru-RU" dirty="0" err="1" smtClean="0"/>
              <a:t>месеца</a:t>
            </a:r>
            <a:r>
              <a:rPr lang="ru-RU" dirty="0" smtClean="0"/>
              <a:t> на </a:t>
            </a:r>
            <a:r>
              <a:rPr lang="ru-RU" dirty="0"/>
              <a:t>2025 г. </a:t>
            </a:r>
            <a:endParaRPr lang="ru-RU" dirty="0" smtClean="0"/>
          </a:p>
          <a:p>
            <a:r>
              <a:rPr lang="ru-RU" dirty="0" smtClean="0"/>
              <a:t>- 6 за </a:t>
            </a:r>
            <a:r>
              <a:rPr lang="ru-RU" dirty="0" err="1"/>
              <a:t>същия</a:t>
            </a:r>
            <a:r>
              <a:rPr lang="ru-RU" dirty="0"/>
              <a:t> период на 2024 г. </a:t>
            </a:r>
          </a:p>
          <a:p>
            <a:endParaRPr lang="en-US" dirty="0" smtClean="0"/>
          </a:p>
          <a:p>
            <a:endParaRPr lang="ru-RU" dirty="0" smtClean="0"/>
          </a:p>
          <a:p>
            <a:pPr lvl="2" algn="just">
              <a:defRPr/>
            </a:pPr>
            <a:endParaRPr lang="bg-BG" altLang="bg-BG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2" algn="just">
              <a:defRPr/>
            </a:pPr>
            <a:endParaRPr lang="bg-BG" altLang="bg-BG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just">
              <a:buFontTx/>
              <a:buChar char="•"/>
              <a:defRPr/>
            </a:pPr>
            <a:endParaRPr lang="bg-BG" altLang="bg-BG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" name="Picture 7" descr="gdb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28600"/>
            <a:ext cx="9255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708598"/>
            <a:ext cx="4191447" cy="27888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950" y="76200"/>
            <a:ext cx="3397697" cy="1828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4150</TotalTime>
  <Words>453</Words>
  <Application>Microsoft Office PowerPoint</Application>
  <PresentationFormat>Презентация на цял екран (4:3)</PresentationFormat>
  <Paragraphs>116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20</vt:i4>
      </vt:variant>
    </vt:vector>
  </HeadingPairs>
  <TitlesOfParts>
    <vt:vector size="21" baseType="lpstr">
      <vt:lpstr>Profile</vt:lpstr>
      <vt:lpstr>Презентация на PowerPoint</vt:lpstr>
      <vt:lpstr>Презентация на PowerPoint</vt:lpstr>
      <vt:lpstr>Иззети количества наркотични вещества за януари – май 2025 в сравнение с 2024</vt:lpstr>
      <vt:lpstr>  </vt:lpstr>
      <vt:lpstr>  КОКАИН</vt:lpstr>
      <vt:lpstr>МАРИХУАНА</vt:lpstr>
      <vt:lpstr>    ЗАДЪРЖАНИ КОЛИЧЕСТВА НВ  В КИЛОГРАМИ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ВЕЙПОВЕ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Galina G. Dargova</dc:creator>
  <cp:lastModifiedBy>Ивелина Митева</cp:lastModifiedBy>
  <cp:revision>324</cp:revision>
  <cp:lastPrinted>2015-05-07T14:03:49Z</cp:lastPrinted>
  <dcterms:created xsi:type="dcterms:W3CDTF">1601-01-01T00:00:00Z</dcterms:created>
  <dcterms:modified xsi:type="dcterms:W3CDTF">2025-06-13T06:17:41Z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