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2" r:id="rId2"/>
    <p:sldId id="282" r:id="rId3"/>
    <p:sldId id="297" r:id="rId4"/>
    <p:sldId id="301" r:id="rId5"/>
    <p:sldId id="313" r:id="rId6"/>
    <p:sldId id="318" r:id="rId7"/>
    <p:sldId id="323" r:id="rId8"/>
    <p:sldId id="321" r:id="rId9"/>
    <p:sldId id="324" r:id="rId10"/>
  </p:sldIdLst>
  <p:sldSz cx="12192000" cy="6858000"/>
  <p:notesSz cx="6858000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5332" autoAdjust="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CCCAB4-9CA4-420B-B530-DEB57CDB8FE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76B4C61-866B-44B5-8D42-FCB51DE8B222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bg-BG" dirty="0" smtClean="0"/>
            <a:t>Придобиване на необходимите изделия в България и чужбина</a:t>
          </a:r>
        </a:p>
      </dgm:t>
    </dgm:pt>
    <dgm:pt modelId="{CD03C760-9DD0-4AB1-95CD-C92910B5A8D5}" type="parTrans" cxnId="{EB640528-72C4-4B8B-A883-05B580FD17FD}">
      <dgm:prSet/>
      <dgm:spPr/>
      <dgm:t>
        <a:bodyPr/>
        <a:lstStyle/>
        <a:p>
          <a:endParaRPr lang="bg-BG"/>
        </a:p>
      </dgm:t>
    </dgm:pt>
    <dgm:pt modelId="{371C110A-A670-4753-B007-8E37E8C15E29}" type="sibTrans" cxnId="{EB640528-72C4-4B8B-A883-05B580FD17FD}">
      <dgm:prSet/>
      <dgm:spPr/>
      <dgm:t>
        <a:bodyPr/>
        <a:lstStyle/>
        <a:p>
          <a:endParaRPr lang="bg-BG"/>
        </a:p>
      </dgm:t>
    </dgm:pt>
    <dgm:pt modelId="{F46C9D79-CA7D-44EB-BB7C-AC8F5B214B0B}">
      <dgm:prSet/>
      <dgm:spPr>
        <a:solidFill>
          <a:srgbClr val="00B0F0"/>
        </a:solidFill>
      </dgm:spPr>
      <dgm:t>
        <a:bodyPr/>
        <a:lstStyle/>
        <a:p>
          <a:r>
            <a:rPr lang="bg-BG" dirty="0" smtClean="0"/>
            <a:t>Доставяне на изделията и </a:t>
          </a:r>
          <a:r>
            <a:rPr lang="bg-BG" dirty="0" err="1" smtClean="0"/>
            <a:t>преопаковането</a:t>
          </a:r>
          <a:r>
            <a:rPr lang="bg-BG" dirty="0" smtClean="0">
              <a:solidFill>
                <a:srgbClr val="FF0000"/>
              </a:solidFill>
            </a:rPr>
            <a:t> </a:t>
          </a:r>
          <a:r>
            <a:rPr lang="bg-BG" dirty="0" smtClean="0"/>
            <a:t>им на територията на гр. Пловдив</a:t>
          </a:r>
          <a:endParaRPr lang="en-US" dirty="0" smtClean="0"/>
        </a:p>
      </dgm:t>
    </dgm:pt>
    <dgm:pt modelId="{29D2984F-1814-4E9F-A65F-D958B0BCD939}" type="parTrans" cxnId="{FFC620A2-264A-4584-9A10-5005C493A587}">
      <dgm:prSet/>
      <dgm:spPr/>
      <dgm:t>
        <a:bodyPr/>
        <a:lstStyle/>
        <a:p>
          <a:endParaRPr lang="bg-BG"/>
        </a:p>
      </dgm:t>
    </dgm:pt>
    <dgm:pt modelId="{4E7C322B-65EE-4561-BBC7-DDF45B0D2D71}" type="sibTrans" cxnId="{FFC620A2-264A-4584-9A10-5005C493A587}">
      <dgm:prSet/>
      <dgm:spPr/>
      <dgm:t>
        <a:bodyPr/>
        <a:lstStyle/>
        <a:p>
          <a:endParaRPr lang="bg-BG"/>
        </a:p>
      </dgm:t>
    </dgm:pt>
    <dgm:pt modelId="{17CE0D59-6542-4E29-821B-DA780470459B}">
      <dgm:prSet/>
      <dgm:spPr>
        <a:solidFill>
          <a:srgbClr val="660066"/>
        </a:solidFill>
      </dgm:spPr>
      <dgm:t>
        <a:bodyPr/>
        <a:lstStyle/>
        <a:p>
          <a:r>
            <a:rPr lang="bg-BG" dirty="0" smtClean="0"/>
            <a:t>Доставка на </a:t>
          </a:r>
          <a:r>
            <a:rPr lang="bg-BG" smtClean="0"/>
            <a:t>изделията </a:t>
          </a:r>
          <a:r>
            <a:rPr lang="bg-BG" smtClean="0"/>
            <a:t>до </a:t>
          </a:r>
          <a:r>
            <a:rPr lang="bg-BG" dirty="0" smtClean="0"/>
            <a:t>Руска федерация</a:t>
          </a:r>
        </a:p>
      </dgm:t>
    </dgm:pt>
    <dgm:pt modelId="{98D5F660-6C6E-44F3-895B-190B7CCAB4F2}" type="parTrans" cxnId="{56C2A0E7-2C82-465F-BE03-1F3044B07459}">
      <dgm:prSet/>
      <dgm:spPr/>
      <dgm:t>
        <a:bodyPr/>
        <a:lstStyle/>
        <a:p>
          <a:endParaRPr lang="bg-BG"/>
        </a:p>
      </dgm:t>
    </dgm:pt>
    <dgm:pt modelId="{BCC2DDA5-1857-4423-82FA-AC4ECF7C933A}" type="sibTrans" cxnId="{56C2A0E7-2C82-465F-BE03-1F3044B07459}">
      <dgm:prSet/>
      <dgm:spPr/>
      <dgm:t>
        <a:bodyPr/>
        <a:lstStyle/>
        <a:p>
          <a:endParaRPr lang="bg-BG"/>
        </a:p>
      </dgm:t>
    </dgm:pt>
    <dgm:pt modelId="{54FC6023-5625-40F4-A48C-41D68D469C1A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bg-BG" dirty="0" smtClean="0"/>
            <a:t>Транспортиране на изделията до територията на гр. София</a:t>
          </a:r>
        </a:p>
      </dgm:t>
    </dgm:pt>
    <dgm:pt modelId="{028AB2CE-ADE8-4641-AF30-6F40FF7DC6BC}" type="parTrans" cxnId="{F7ED7946-0AAE-4257-AF99-00AB7127E6D4}">
      <dgm:prSet/>
      <dgm:spPr/>
      <dgm:t>
        <a:bodyPr/>
        <a:lstStyle/>
        <a:p>
          <a:endParaRPr lang="bg-BG"/>
        </a:p>
      </dgm:t>
    </dgm:pt>
    <dgm:pt modelId="{CA7C0AC7-3A41-4374-8D80-747416703E3A}" type="sibTrans" cxnId="{F7ED7946-0AAE-4257-AF99-00AB7127E6D4}">
      <dgm:prSet/>
      <dgm:spPr/>
      <dgm:t>
        <a:bodyPr/>
        <a:lstStyle/>
        <a:p>
          <a:endParaRPr lang="bg-BG"/>
        </a:p>
      </dgm:t>
    </dgm:pt>
    <dgm:pt modelId="{8DAD0F86-E6E3-4F0C-A947-92AB36377D8B}" type="pres">
      <dgm:prSet presAssocID="{C2CCCAB4-9CA4-420B-B530-DEB57CDB8FE8}" presName="CompostProcess" presStyleCnt="0">
        <dgm:presLayoutVars>
          <dgm:dir/>
          <dgm:resizeHandles val="exact"/>
        </dgm:presLayoutVars>
      </dgm:prSet>
      <dgm:spPr/>
    </dgm:pt>
    <dgm:pt modelId="{C7491F76-887A-4727-B5DA-98E1B916A6B2}" type="pres">
      <dgm:prSet presAssocID="{C2CCCAB4-9CA4-420B-B530-DEB57CDB8FE8}" presName="arrow" presStyleLbl="bgShp" presStyleIdx="0" presStyleCnt="1" custScaleX="117647"/>
      <dgm:spPr>
        <a:solidFill>
          <a:schemeClr val="accent5">
            <a:lumMod val="10000"/>
          </a:schemeClr>
        </a:solidFill>
      </dgm:spPr>
    </dgm:pt>
    <dgm:pt modelId="{8D739B1E-FBCB-4B7A-A9F8-244153941397}" type="pres">
      <dgm:prSet presAssocID="{C2CCCAB4-9CA4-420B-B530-DEB57CDB8FE8}" presName="linearProcess" presStyleCnt="0"/>
      <dgm:spPr/>
    </dgm:pt>
    <dgm:pt modelId="{FFFD5956-8089-4A3A-8213-C60C408CFF03}" type="pres">
      <dgm:prSet presAssocID="{376B4C61-866B-44B5-8D42-FCB51DE8B222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DD87B10-9C01-4C70-9518-B1312B10CFE9}" type="pres">
      <dgm:prSet presAssocID="{371C110A-A670-4753-B007-8E37E8C15E29}" presName="sibTrans" presStyleCnt="0"/>
      <dgm:spPr/>
    </dgm:pt>
    <dgm:pt modelId="{02E46CDE-E96E-44EF-A8A7-48EF49035FCA}" type="pres">
      <dgm:prSet presAssocID="{F46C9D79-CA7D-44EB-BB7C-AC8F5B214B0B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39DD019-B8AD-4B1A-8551-7109CE715399}" type="pres">
      <dgm:prSet presAssocID="{4E7C322B-65EE-4561-BBC7-DDF45B0D2D71}" presName="sibTrans" presStyleCnt="0"/>
      <dgm:spPr/>
    </dgm:pt>
    <dgm:pt modelId="{EA029829-C7A1-4992-9EBE-B4DB10459071}" type="pres">
      <dgm:prSet presAssocID="{54FC6023-5625-40F4-A48C-41D68D469C1A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26927AA-1257-4F0E-8A9C-2F990F13EB16}" type="pres">
      <dgm:prSet presAssocID="{CA7C0AC7-3A41-4374-8D80-747416703E3A}" presName="sibTrans" presStyleCnt="0"/>
      <dgm:spPr/>
    </dgm:pt>
    <dgm:pt modelId="{93E14429-8076-4F2D-9E1C-F1EEF2369456}" type="pres">
      <dgm:prSet presAssocID="{17CE0D59-6542-4E29-821B-DA780470459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F7ED7946-0AAE-4257-AF99-00AB7127E6D4}" srcId="{C2CCCAB4-9CA4-420B-B530-DEB57CDB8FE8}" destId="{54FC6023-5625-40F4-A48C-41D68D469C1A}" srcOrd="2" destOrd="0" parTransId="{028AB2CE-ADE8-4641-AF30-6F40FF7DC6BC}" sibTransId="{CA7C0AC7-3A41-4374-8D80-747416703E3A}"/>
    <dgm:cxn modelId="{FFC620A2-264A-4584-9A10-5005C493A587}" srcId="{C2CCCAB4-9CA4-420B-B530-DEB57CDB8FE8}" destId="{F46C9D79-CA7D-44EB-BB7C-AC8F5B214B0B}" srcOrd="1" destOrd="0" parTransId="{29D2984F-1814-4E9F-A65F-D958B0BCD939}" sibTransId="{4E7C322B-65EE-4561-BBC7-DDF45B0D2D71}"/>
    <dgm:cxn modelId="{E672FD8B-EC9F-4D9C-A6A1-8273DA58D712}" type="presOf" srcId="{C2CCCAB4-9CA4-420B-B530-DEB57CDB8FE8}" destId="{8DAD0F86-E6E3-4F0C-A947-92AB36377D8B}" srcOrd="0" destOrd="0" presId="urn:microsoft.com/office/officeart/2005/8/layout/hProcess9"/>
    <dgm:cxn modelId="{EB640528-72C4-4B8B-A883-05B580FD17FD}" srcId="{C2CCCAB4-9CA4-420B-B530-DEB57CDB8FE8}" destId="{376B4C61-866B-44B5-8D42-FCB51DE8B222}" srcOrd="0" destOrd="0" parTransId="{CD03C760-9DD0-4AB1-95CD-C92910B5A8D5}" sibTransId="{371C110A-A670-4753-B007-8E37E8C15E29}"/>
    <dgm:cxn modelId="{98782002-9281-4FF0-817E-D89B838E6262}" type="presOf" srcId="{F46C9D79-CA7D-44EB-BB7C-AC8F5B214B0B}" destId="{02E46CDE-E96E-44EF-A8A7-48EF49035FCA}" srcOrd="0" destOrd="0" presId="urn:microsoft.com/office/officeart/2005/8/layout/hProcess9"/>
    <dgm:cxn modelId="{60238CCE-B739-4BFD-AF9C-832630BC08C2}" type="presOf" srcId="{376B4C61-866B-44B5-8D42-FCB51DE8B222}" destId="{FFFD5956-8089-4A3A-8213-C60C408CFF03}" srcOrd="0" destOrd="0" presId="urn:microsoft.com/office/officeart/2005/8/layout/hProcess9"/>
    <dgm:cxn modelId="{6B88BB7B-DDB8-4B48-8141-8590B7FE85B5}" type="presOf" srcId="{17CE0D59-6542-4E29-821B-DA780470459B}" destId="{93E14429-8076-4F2D-9E1C-F1EEF2369456}" srcOrd="0" destOrd="0" presId="urn:microsoft.com/office/officeart/2005/8/layout/hProcess9"/>
    <dgm:cxn modelId="{49AA2A72-EAFA-470E-8B31-0E608BA5ED0F}" type="presOf" srcId="{54FC6023-5625-40F4-A48C-41D68D469C1A}" destId="{EA029829-C7A1-4992-9EBE-B4DB10459071}" srcOrd="0" destOrd="0" presId="urn:microsoft.com/office/officeart/2005/8/layout/hProcess9"/>
    <dgm:cxn modelId="{56C2A0E7-2C82-465F-BE03-1F3044B07459}" srcId="{C2CCCAB4-9CA4-420B-B530-DEB57CDB8FE8}" destId="{17CE0D59-6542-4E29-821B-DA780470459B}" srcOrd="3" destOrd="0" parTransId="{98D5F660-6C6E-44F3-895B-190B7CCAB4F2}" sibTransId="{BCC2DDA5-1857-4423-82FA-AC4ECF7C933A}"/>
    <dgm:cxn modelId="{9CC71CE7-AA70-4837-A3E4-A0EB2B3F65E2}" type="presParOf" srcId="{8DAD0F86-E6E3-4F0C-A947-92AB36377D8B}" destId="{C7491F76-887A-4727-B5DA-98E1B916A6B2}" srcOrd="0" destOrd="0" presId="urn:microsoft.com/office/officeart/2005/8/layout/hProcess9"/>
    <dgm:cxn modelId="{B63A1646-E265-4EB2-9A88-7B12FAD1F781}" type="presParOf" srcId="{8DAD0F86-E6E3-4F0C-A947-92AB36377D8B}" destId="{8D739B1E-FBCB-4B7A-A9F8-244153941397}" srcOrd="1" destOrd="0" presId="urn:microsoft.com/office/officeart/2005/8/layout/hProcess9"/>
    <dgm:cxn modelId="{E0B760EB-6527-4C7A-9876-58763AA97A5A}" type="presParOf" srcId="{8D739B1E-FBCB-4B7A-A9F8-244153941397}" destId="{FFFD5956-8089-4A3A-8213-C60C408CFF03}" srcOrd="0" destOrd="0" presId="urn:microsoft.com/office/officeart/2005/8/layout/hProcess9"/>
    <dgm:cxn modelId="{C890AE34-0CDF-41C1-9900-54004EF54843}" type="presParOf" srcId="{8D739B1E-FBCB-4B7A-A9F8-244153941397}" destId="{CDD87B10-9C01-4C70-9518-B1312B10CFE9}" srcOrd="1" destOrd="0" presId="urn:microsoft.com/office/officeart/2005/8/layout/hProcess9"/>
    <dgm:cxn modelId="{987BC3F2-7605-4394-8EA0-F372F0923220}" type="presParOf" srcId="{8D739B1E-FBCB-4B7A-A9F8-244153941397}" destId="{02E46CDE-E96E-44EF-A8A7-48EF49035FCA}" srcOrd="2" destOrd="0" presId="urn:microsoft.com/office/officeart/2005/8/layout/hProcess9"/>
    <dgm:cxn modelId="{08BC6A66-E328-4E4B-9210-0F6032D379DB}" type="presParOf" srcId="{8D739B1E-FBCB-4B7A-A9F8-244153941397}" destId="{139DD019-B8AD-4B1A-8551-7109CE715399}" srcOrd="3" destOrd="0" presId="urn:microsoft.com/office/officeart/2005/8/layout/hProcess9"/>
    <dgm:cxn modelId="{4510D43B-EE0F-4786-B3EE-75122185C418}" type="presParOf" srcId="{8D739B1E-FBCB-4B7A-A9F8-244153941397}" destId="{EA029829-C7A1-4992-9EBE-B4DB10459071}" srcOrd="4" destOrd="0" presId="urn:microsoft.com/office/officeart/2005/8/layout/hProcess9"/>
    <dgm:cxn modelId="{A311F738-56AF-47FD-B1C1-ED466E464783}" type="presParOf" srcId="{8D739B1E-FBCB-4B7A-A9F8-244153941397}" destId="{226927AA-1257-4F0E-8A9C-2F990F13EB16}" srcOrd="5" destOrd="0" presId="urn:microsoft.com/office/officeart/2005/8/layout/hProcess9"/>
    <dgm:cxn modelId="{4FD1DAE2-E21C-4AF6-8198-B79EB52A6102}" type="presParOf" srcId="{8D739B1E-FBCB-4B7A-A9F8-244153941397}" destId="{93E14429-8076-4F2D-9E1C-F1EEF2369456}" srcOrd="6" destOrd="0" presId="urn:microsoft.com/office/officeart/2005/8/layout/hProcess9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91F76-887A-4727-B5DA-98E1B916A6B2}">
      <dsp:nvSpPr>
        <dsp:cNvPr id="0" name=""/>
        <dsp:cNvSpPr/>
      </dsp:nvSpPr>
      <dsp:spPr>
        <a:xfrm>
          <a:off x="2" y="0"/>
          <a:ext cx="9143995" cy="4480272"/>
        </a:xfrm>
        <a:prstGeom prst="rightArrow">
          <a:avLst/>
        </a:prstGeom>
        <a:solidFill>
          <a:schemeClr val="accent5">
            <a:lumMod val="1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FD5956-8089-4A3A-8213-C60C408CFF03}">
      <dsp:nvSpPr>
        <dsp:cNvPr id="0" name=""/>
        <dsp:cNvSpPr/>
      </dsp:nvSpPr>
      <dsp:spPr>
        <a:xfrm>
          <a:off x="4576" y="1344081"/>
          <a:ext cx="2201167" cy="1792108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Придобиване на необходимите изделия в България и чужбина</a:t>
          </a:r>
        </a:p>
      </dsp:txBody>
      <dsp:txXfrm>
        <a:off x="92060" y="1431565"/>
        <a:ext cx="2026199" cy="1617140"/>
      </dsp:txXfrm>
    </dsp:sp>
    <dsp:sp modelId="{02E46CDE-E96E-44EF-A8A7-48EF49035FCA}">
      <dsp:nvSpPr>
        <dsp:cNvPr id="0" name=""/>
        <dsp:cNvSpPr/>
      </dsp:nvSpPr>
      <dsp:spPr>
        <a:xfrm>
          <a:off x="2315802" y="1344081"/>
          <a:ext cx="2201167" cy="1792108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Доставяне на изделията и </a:t>
          </a:r>
          <a:r>
            <a:rPr lang="bg-BG" sz="1800" kern="1200" dirty="0" err="1" smtClean="0"/>
            <a:t>преопаковането</a:t>
          </a:r>
          <a:r>
            <a:rPr lang="bg-BG" sz="1800" kern="1200" dirty="0" smtClean="0">
              <a:solidFill>
                <a:srgbClr val="FF0000"/>
              </a:solidFill>
            </a:rPr>
            <a:t> </a:t>
          </a:r>
          <a:r>
            <a:rPr lang="bg-BG" sz="1800" kern="1200" dirty="0" smtClean="0"/>
            <a:t>им на територията на гр. Пловдив</a:t>
          </a:r>
          <a:endParaRPr lang="en-US" sz="1800" kern="1200" dirty="0" smtClean="0"/>
        </a:p>
      </dsp:txBody>
      <dsp:txXfrm>
        <a:off x="2403286" y="1431565"/>
        <a:ext cx="2026199" cy="1617140"/>
      </dsp:txXfrm>
    </dsp:sp>
    <dsp:sp modelId="{EA029829-C7A1-4992-9EBE-B4DB10459071}">
      <dsp:nvSpPr>
        <dsp:cNvPr id="0" name=""/>
        <dsp:cNvSpPr/>
      </dsp:nvSpPr>
      <dsp:spPr>
        <a:xfrm>
          <a:off x="4627029" y="1344081"/>
          <a:ext cx="2201167" cy="1792108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Транспортиране на изделията до територията на гр. София</a:t>
          </a:r>
        </a:p>
      </dsp:txBody>
      <dsp:txXfrm>
        <a:off x="4714513" y="1431565"/>
        <a:ext cx="2026199" cy="1617140"/>
      </dsp:txXfrm>
    </dsp:sp>
    <dsp:sp modelId="{93E14429-8076-4F2D-9E1C-F1EEF2369456}">
      <dsp:nvSpPr>
        <dsp:cNvPr id="0" name=""/>
        <dsp:cNvSpPr/>
      </dsp:nvSpPr>
      <dsp:spPr>
        <a:xfrm>
          <a:off x="6938255" y="1344081"/>
          <a:ext cx="2201167" cy="1792108"/>
        </a:xfrm>
        <a:prstGeom prst="roundRect">
          <a:avLst/>
        </a:prstGeom>
        <a:solidFill>
          <a:srgbClr val="66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Доставка на </a:t>
          </a:r>
          <a:r>
            <a:rPr lang="bg-BG" sz="1800" kern="1200" smtClean="0"/>
            <a:t>изделията </a:t>
          </a:r>
          <a:r>
            <a:rPr lang="bg-BG" sz="1800" kern="1200" smtClean="0"/>
            <a:t>до </a:t>
          </a:r>
          <a:r>
            <a:rPr lang="bg-BG" sz="1800" kern="1200" dirty="0" smtClean="0"/>
            <a:t>Руска федерация</a:t>
          </a:r>
        </a:p>
      </dsp:txBody>
      <dsp:txXfrm>
        <a:off x="7025739" y="1431565"/>
        <a:ext cx="2026199" cy="1617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bg-BG" smtClean="0"/>
              <a:t>ПОВЕРИТЕЛНО!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8657B-67E1-4511-8E30-686A21F02483}" type="datetimeFigureOut">
              <a:rPr lang="bg-BG" smtClean="0"/>
              <a:t>10.10.2023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901E3-EC7A-40D1-8FC8-38C0ACC0763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4978399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bg-BG" smtClean="0"/>
              <a:t>ПОВЕРИТЕЛНО!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83138-1AE5-4F83-B70C-AE9313409990}" type="datetimeFigureOut">
              <a:rPr lang="bg-BG" smtClean="0"/>
              <a:t>10.10.2023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141C0-1C72-4150-BEE1-C8F113F6E0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665595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EBA46-8FDA-42A1-B466-848600595D7C}" type="datetime1">
              <a:rPr lang="bg-BG" smtClean="0"/>
              <a:t>10.10.2023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7041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CA08-28D2-4CDC-8DDF-2FC2FA2BC699}" type="datetime1">
              <a:rPr lang="bg-BG" smtClean="0"/>
              <a:t>10.10.2023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727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9A5-78FC-4447-BAA7-4A5A55005ADD}" type="datetime1">
              <a:rPr lang="bg-BG" smtClean="0"/>
              <a:t>10.10.2023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2167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E266-1EF8-4203-89CB-072DF5C9CF22}" type="datetime1">
              <a:rPr lang="bg-BG" smtClean="0"/>
              <a:t>10.10.2023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9118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96081-2CAD-4F54-911B-D02255B4A487}" type="datetime1">
              <a:rPr lang="bg-BG" smtClean="0"/>
              <a:t>10.10.2023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3930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BCFF-4611-46EB-A3A0-E417F3C9030B}" type="datetime1">
              <a:rPr lang="bg-BG" smtClean="0"/>
              <a:t>10.10.2023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2067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D236-A352-4FC5-93BD-FFAFD664D322}" type="datetime1">
              <a:rPr lang="bg-BG" smtClean="0"/>
              <a:t>10.10.2023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696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C5771-FD30-4DEA-A0BF-A9DBBF6F0902}" type="datetime1">
              <a:rPr lang="bg-BG" smtClean="0"/>
              <a:t>10.10.2023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569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29EA-120B-46C4-AD4E-F1A652252454}" type="datetime1">
              <a:rPr lang="bg-BG" smtClean="0"/>
              <a:t>10.10.2023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342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D68D-EB8B-4B35-AB00-6DC1973598F9}" type="datetime1">
              <a:rPr lang="bg-BG" smtClean="0"/>
              <a:t>10.10.2023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3830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1B26D-AEFE-412F-8CE8-0D9FEDF22510}" type="datetime1">
              <a:rPr lang="bg-BG" smtClean="0"/>
              <a:t>10.10.2023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6719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564C-FE8F-4ECE-9562-2D74E9C1BB06}" type="datetime1">
              <a:rPr lang="bg-BG" smtClean="0"/>
              <a:t>10.10.2023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B7942-9651-4304-A41F-3DD430DBC2C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670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55510" y="5079365"/>
            <a:ext cx="7705725" cy="10795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bg-BG" sz="3800" dirty="0"/>
              <a:t/>
            </a:r>
            <a:br>
              <a:rPr lang="en-US" altLang="bg-BG" sz="3800" dirty="0"/>
            </a:br>
            <a:r>
              <a:rPr lang="en-US" altLang="bg-BG" sz="3800" dirty="0"/>
              <a:t/>
            </a:r>
            <a:br>
              <a:rPr lang="en-US" altLang="bg-BG" sz="3800" dirty="0"/>
            </a:br>
            <a:r>
              <a:rPr lang="bg-BG" altLang="bg-BG" sz="2000" dirty="0" smtClean="0"/>
              <a:t>София, октомври </a:t>
            </a:r>
            <a:r>
              <a:rPr lang="en-US" altLang="bg-BG" sz="2000" dirty="0" smtClean="0"/>
              <a:t>202</a:t>
            </a:r>
            <a:r>
              <a:rPr lang="bg-BG" altLang="bg-BG" sz="2000" dirty="0" smtClean="0"/>
              <a:t>3</a:t>
            </a:r>
            <a:br>
              <a:rPr lang="bg-BG" altLang="bg-BG" sz="2000" dirty="0" smtClean="0"/>
            </a:br>
            <a:r>
              <a:rPr lang="bg-BG" altLang="bg-BG" sz="3800" dirty="0"/>
              <a:t/>
            </a:r>
            <a:br>
              <a:rPr lang="bg-BG" altLang="bg-BG" sz="3800" dirty="0"/>
            </a:br>
            <a:r>
              <a:rPr lang="bg-BG" altLang="bg-BG" sz="3800" dirty="0"/>
              <a:t/>
            </a:r>
            <a:br>
              <a:rPr lang="bg-BG" altLang="bg-BG" sz="3800" dirty="0"/>
            </a:br>
            <a:endParaRPr lang="bg-BG" altLang="bg-BG" sz="3800" dirty="0"/>
          </a:p>
        </p:txBody>
      </p:sp>
      <p:pic>
        <p:nvPicPr>
          <p:cNvPr id="4099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97270" y="1326963"/>
            <a:ext cx="3783987" cy="338613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 descr="Prokuratura na Bulgaria (Прокуратура) | Brands of the World™ | Download  vector logos and logotyp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94" y="1326963"/>
            <a:ext cx="3310526" cy="3305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Полиция на България – Уикипедия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9234" y="1326963"/>
            <a:ext cx="2921046" cy="3581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392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0444" y="365126"/>
            <a:ext cx="8843356" cy="1297420"/>
          </a:xfrm>
        </p:spPr>
        <p:txBody>
          <a:bodyPr/>
          <a:lstStyle/>
          <a:p>
            <a:r>
              <a:rPr lang="bg-BG" b="1" dirty="0" smtClean="0"/>
              <a:t>ОСНОВНА ИНФОРМАЦИЯ:</a:t>
            </a:r>
            <a:endParaRPr lang="bg-B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85" y="1744487"/>
            <a:ext cx="11991703" cy="4908861"/>
          </a:xfrm>
        </p:spPr>
        <p:txBody>
          <a:bodyPr>
            <a:noAutofit/>
          </a:bodyPr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Разкрита е сложна мрежа, изградена от чуждестранни граждани, с цел осъществяване на нелегални доставки на стоки с двойна употреба (гражданско и военно приложение) от европейски държави за Руската федерация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Участниците в мрежата са лица с произход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Руска федерация</a:t>
            </a:r>
            <a:r>
              <a:rPr lang="bg-B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/бивш СССР и оперират на територията на различни държави от ЕС, както и в други страни по света (Великобритания, Швейцария, Сърбия, Сингапур, ОАЕ и др.); </a:t>
            </a:r>
          </a:p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изпълнение на дейността си основните чуждестранни граждани, участващи в мрежата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използват българско дружество, регистрирано в гр. Пловдив.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58" y="0"/>
            <a:ext cx="1783173" cy="1744487"/>
          </a:xfrm>
          <a:prstGeom prst="rect">
            <a:avLst/>
          </a:prstGeom>
        </p:spPr>
      </p:pic>
      <p:pic>
        <p:nvPicPr>
          <p:cNvPr id="5" name="Picture 4" descr="Prokuratura na Bulgaria (Прокуратура) | Brands of the World™ | Download  vector logos and logotyp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873" y="221155"/>
            <a:ext cx="1709097" cy="14413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57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83890" y="1625557"/>
            <a:ext cx="7021585" cy="478363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4454" y="264495"/>
            <a:ext cx="9392854" cy="1084595"/>
          </a:xfrm>
        </p:spPr>
        <p:txBody>
          <a:bodyPr>
            <a:normAutofit fontScale="90000"/>
          </a:bodyPr>
          <a:lstStyle/>
          <a:p>
            <a:pPr algn="ctr"/>
            <a:r>
              <a:rPr lang="bg-BG" u="sng" dirty="0" smtClean="0"/>
              <a:t>Основни участници в установената мрежа за доставки</a:t>
            </a:r>
            <a:br>
              <a:rPr lang="bg-BG" u="sng" dirty="0" smtClean="0"/>
            </a:br>
            <a:endParaRPr lang="bg-BG" sz="2200" dirty="0"/>
          </a:p>
        </p:txBody>
      </p:sp>
      <p:sp>
        <p:nvSpPr>
          <p:cNvPr id="7" name="Rounded Rectangle 6"/>
          <p:cNvSpPr/>
          <p:nvPr/>
        </p:nvSpPr>
        <p:spPr>
          <a:xfrm>
            <a:off x="172439" y="2920382"/>
            <a:ext cx="3220723" cy="963629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600" dirty="0" smtClean="0"/>
              <a:t>Гръцки гражданин, роден в Грузия</a:t>
            </a:r>
            <a:endParaRPr lang="bg-BG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3723751" y="2940030"/>
            <a:ext cx="3230722" cy="934132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600" dirty="0" smtClean="0"/>
              <a:t>Руски гражданин, притежаващ документи за самоличност от различни държави</a:t>
            </a:r>
            <a:endParaRPr lang="bg-BG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147374" y="4518179"/>
            <a:ext cx="3222171" cy="8563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Казахстански гражданин</a:t>
            </a:r>
            <a:endParaRPr lang="bg-BG" dirty="0"/>
          </a:p>
        </p:txBody>
      </p:sp>
      <p:sp>
        <p:nvSpPr>
          <p:cNvPr id="11" name="Rounded Rectangle 10"/>
          <p:cNvSpPr/>
          <p:nvPr/>
        </p:nvSpPr>
        <p:spPr>
          <a:xfrm>
            <a:off x="3794155" y="4532484"/>
            <a:ext cx="3222171" cy="8563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600" dirty="0" smtClean="0"/>
              <a:t>Руски гражданин</a:t>
            </a:r>
            <a:endParaRPr lang="bg-BG" sz="1600" dirty="0"/>
          </a:p>
          <a:p>
            <a:pPr algn="ctr"/>
            <a:endParaRPr lang="bg-BG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8131629" y="1624028"/>
            <a:ext cx="3222172" cy="114548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Руски гражданин с разрешение за постоянно пребиваване в Унгария</a:t>
            </a:r>
            <a:endParaRPr lang="bg-BG" dirty="0"/>
          </a:p>
        </p:txBody>
      </p:sp>
      <p:sp>
        <p:nvSpPr>
          <p:cNvPr id="13" name="Rounded Rectangle 12"/>
          <p:cNvSpPr/>
          <p:nvPr/>
        </p:nvSpPr>
        <p:spPr>
          <a:xfrm>
            <a:off x="525686" y="3874162"/>
            <a:ext cx="2558921" cy="4938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Собственик и управител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33602" y="5341354"/>
            <a:ext cx="2249714" cy="5222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chemeClr val="tx1"/>
                </a:solidFill>
              </a:rPr>
              <a:t>Оперативен счетоводител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253349" y="3851146"/>
            <a:ext cx="2249714" cy="406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Управител</a:t>
            </a:r>
            <a:endParaRPr lang="bg-BG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280384" y="5301145"/>
            <a:ext cx="2249714" cy="5222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>
                <a:solidFill>
                  <a:schemeClr val="tx1"/>
                </a:solidFill>
              </a:rPr>
              <a:t>Специалист логистика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8206656" y="4189603"/>
            <a:ext cx="3222172" cy="1800136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/>
              <a:t>Лица </a:t>
            </a:r>
            <a:r>
              <a:rPr lang="bg-BG" sz="2800" dirty="0"/>
              <a:t>с произход от </a:t>
            </a:r>
            <a:r>
              <a:rPr lang="bg-BG" sz="2800" dirty="0" smtClean="0"/>
              <a:t>Руска федерация, Беларус и Албания</a:t>
            </a:r>
            <a:endParaRPr lang="bg-BG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6248400" y="2142613"/>
            <a:ext cx="2008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 - - - - - - - - - - - - - -</a:t>
            </a:r>
            <a:endParaRPr lang="bg-B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25073" y="4761684"/>
            <a:ext cx="1310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 - - - - - - - -</a:t>
            </a:r>
            <a:endParaRPr lang="bg-B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954577" y="1877690"/>
            <a:ext cx="3222171" cy="85634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b="1" dirty="0" smtClean="0">
                <a:solidFill>
                  <a:schemeClr val="tx1"/>
                </a:solidFill>
              </a:rPr>
              <a:t>Българско дружество</a:t>
            </a:r>
            <a:endParaRPr lang="bg-BG" sz="2800" b="1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562225" y="2733706"/>
            <a:ext cx="0" cy="186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24375" y="2733706"/>
            <a:ext cx="0" cy="206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543300" y="2733706"/>
            <a:ext cx="22363" cy="2219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 rot="16200000">
            <a:off x="5930976" y="2412004"/>
            <a:ext cx="796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 - - - - </a:t>
            </a:r>
            <a:endParaRPr lang="bg-B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rot="5400000">
            <a:off x="9073966" y="3328621"/>
            <a:ext cx="1487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 - - - - - - - - - -  </a:t>
            </a:r>
            <a:endParaRPr lang="bg-B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48" name="Straight Connector 47"/>
          <p:cNvCxnSpPr>
            <a:stCxn id="10" idx="3"/>
            <a:endCxn id="11" idx="1"/>
          </p:cNvCxnSpPr>
          <p:nvPr/>
        </p:nvCxnSpPr>
        <p:spPr>
          <a:xfrm>
            <a:off x="3369545" y="4946351"/>
            <a:ext cx="424610" cy="14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 rot="18293969">
            <a:off x="6299735" y="3408492"/>
            <a:ext cx="2411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 - - - - - - - - - - - - - - - - -</a:t>
            </a:r>
            <a:endParaRPr lang="bg-B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0" y="75540"/>
            <a:ext cx="1290204" cy="1262213"/>
          </a:xfrm>
          <a:prstGeom prst="rect">
            <a:avLst/>
          </a:prstGeom>
        </p:spPr>
      </p:pic>
      <p:pic>
        <p:nvPicPr>
          <p:cNvPr id="26" name="Picture 25" descr="Prokuratura na Bulgaria (Прокуратура) | Brands of the World™ | Download  vector logos and logotyp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7307" y="114354"/>
            <a:ext cx="1404693" cy="12542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300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180" y="582411"/>
            <a:ext cx="10051552" cy="539157"/>
          </a:xfrm>
        </p:spPr>
        <p:txBody>
          <a:bodyPr>
            <a:noAutofit/>
          </a:bodyPr>
          <a:lstStyle/>
          <a:p>
            <a:r>
              <a:rPr lang="bg-BG" sz="3600" u="sng" dirty="0" smtClean="0"/>
              <a:t>Начин на извършване </a:t>
            </a:r>
            <a:r>
              <a:rPr lang="bg-BG" sz="3600" u="sng" smtClean="0"/>
              <a:t>на търговска  </a:t>
            </a:r>
            <a:r>
              <a:rPr lang="bg-BG" sz="3600" u="sng" dirty="0" smtClean="0"/>
              <a:t>дейност</a:t>
            </a:r>
            <a:br>
              <a:rPr lang="bg-BG" sz="3600" u="sng" dirty="0" smtClean="0"/>
            </a:br>
            <a:endParaRPr lang="bg-BG" sz="3600" dirty="0"/>
          </a:p>
        </p:txBody>
      </p:sp>
      <p:sp>
        <p:nvSpPr>
          <p:cNvPr id="9" name="Rounded Rectangle 8"/>
          <p:cNvSpPr/>
          <p:nvPr/>
        </p:nvSpPr>
        <p:spPr>
          <a:xfrm>
            <a:off x="5082846" y="3353873"/>
            <a:ext cx="2198123" cy="72276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/>
              <a:t>Българско дружество</a:t>
            </a:r>
            <a:endParaRPr lang="bg-BG" sz="2800" dirty="0"/>
          </a:p>
        </p:txBody>
      </p:sp>
      <p:sp>
        <p:nvSpPr>
          <p:cNvPr id="28" name="Rounded Rectangle 27"/>
          <p:cNvSpPr/>
          <p:nvPr/>
        </p:nvSpPr>
        <p:spPr>
          <a:xfrm>
            <a:off x="391900" y="2173683"/>
            <a:ext cx="2512450" cy="1002337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 smtClean="0"/>
              <a:t>Български фирми</a:t>
            </a:r>
            <a:endParaRPr lang="bg-BG" sz="2400" dirty="0"/>
          </a:p>
        </p:txBody>
      </p:sp>
      <p:sp>
        <p:nvSpPr>
          <p:cNvPr id="32" name="Rounded Rectangle 31"/>
          <p:cNvSpPr/>
          <p:nvPr/>
        </p:nvSpPr>
        <p:spPr>
          <a:xfrm>
            <a:off x="7795213" y="2800678"/>
            <a:ext cx="1833563" cy="553195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/>
              <a:t>България</a:t>
            </a:r>
            <a:endParaRPr lang="bg-BG" sz="2800" dirty="0"/>
          </a:p>
        </p:txBody>
      </p:sp>
      <p:sp>
        <p:nvSpPr>
          <p:cNvPr id="38" name="Rounded Rectangle 37"/>
          <p:cNvSpPr/>
          <p:nvPr/>
        </p:nvSpPr>
        <p:spPr>
          <a:xfrm>
            <a:off x="9839791" y="2568703"/>
            <a:ext cx="2126405" cy="215588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/>
              <a:t>Руска федерация</a:t>
            </a:r>
            <a:endParaRPr lang="bg-BG" sz="2800" dirty="0"/>
          </a:p>
        </p:txBody>
      </p:sp>
      <p:sp>
        <p:nvSpPr>
          <p:cNvPr id="39" name="Rounded Rectangle 38"/>
          <p:cNvSpPr/>
          <p:nvPr/>
        </p:nvSpPr>
        <p:spPr>
          <a:xfrm>
            <a:off x="7811702" y="3848129"/>
            <a:ext cx="1810313" cy="958763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 smtClean="0"/>
              <a:t>Други държави</a:t>
            </a:r>
            <a:endParaRPr lang="bg-BG" sz="2400" dirty="0"/>
          </a:p>
        </p:txBody>
      </p:sp>
      <p:sp>
        <p:nvSpPr>
          <p:cNvPr id="44" name="Oval 43"/>
          <p:cNvSpPr/>
          <p:nvPr/>
        </p:nvSpPr>
        <p:spPr>
          <a:xfrm>
            <a:off x="3095066" y="2840696"/>
            <a:ext cx="1814185" cy="154079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600" dirty="0" smtClean="0">
                <a:solidFill>
                  <a:schemeClr val="tx1"/>
                </a:solidFill>
              </a:rPr>
              <a:t>Покупки на обща стойност над</a:t>
            </a:r>
          </a:p>
          <a:p>
            <a:pPr algn="ctr"/>
            <a:r>
              <a:rPr lang="bg-BG" sz="1600" b="1" u="sng" dirty="0" smtClean="0">
                <a:solidFill>
                  <a:srgbClr val="C00000"/>
                </a:solidFill>
              </a:rPr>
              <a:t>4 000 000 лева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385950" y="4076642"/>
            <a:ext cx="2519702" cy="1013514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400" dirty="0" smtClean="0"/>
              <a:t>Чуждестранни фирми</a:t>
            </a:r>
            <a:endParaRPr lang="bg-BG" sz="2400" dirty="0"/>
          </a:p>
        </p:txBody>
      </p:sp>
      <p:sp>
        <p:nvSpPr>
          <p:cNvPr id="71" name="Right Brace 70"/>
          <p:cNvSpPr/>
          <p:nvPr/>
        </p:nvSpPr>
        <p:spPr>
          <a:xfrm>
            <a:off x="2908956" y="2663663"/>
            <a:ext cx="151250" cy="19659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cxnSp>
        <p:nvCxnSpPr>
          <p:cNvPr id="73" name="Straight Arrow Connector 72"/>
          <p:cNvCxnSpPr>
            <a:endCxn id="9" idx="1"/>
          </p:cNvCxnSpPr>
          <p:nvPr/>
        </p:nvCxnSpPr>
        <p:spPr>
          <a:xfrm flipV="1">
            <a:off x="4899588" y="3715258"/>
            <a:ext cx="183258" cy="2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534787" y="3138714"/>
            <a:ext cx="6608" cy="11951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276156" y="3691849"/>
            <a:ext cx="2586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7541395" y="4318847"/>
            <a:ext cx="270308" cy="14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ight Brace 91"/>
          <p:cNvSpPr/>
          <p:nvPr/>
        </p:nvSpPr>
        <p:spPr>
          <a:xfrm>
            <a:off x="9622015" y="2933077"/>
            <a:ext cx="164117" cy="14916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4980"/>
            <a:ext cx="1290204" cy="1262213"/>
          </a:xfrm>
          <a:prstGeom prst="rect">
            <a:avLst/>
          </a:prstGeom>
        </p:spPr>
      </p:pic>
      <p:cxnSp>
        <p:nvCxnSpPr>
          <p:cNvPr id="49" name="Straight Arrow Connector 48"/>
          <p:cNvCxnSpPr/>
          <p:nvPr/>
        </p:nvCxnSpPr>
        <p:spPr>
          <a:xfrm flipV="1">
            <a:off x="7524905" y="3123721"/>
            <a:ext cx="270308" cy="14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Prokuratura na Bulgaria (Прокуратура) | Brands of the World™ | Download  vector logos and logotyp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5495" y="204980"/>
            <a:ext cx="1483293" cy="12940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045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4094" y="381209"/>
            <a:ext cx="9574635" cy="650874"/>
          </a:xfrm>
        </p:spPr>
        <p:txBody>
          <a:bodyPr/>
          <a:lstStyle/>
          <a:p>
            <a:pPr algn="ctr" eaLnBrk="1" hangingPunct="1"/>
            <a:r>
              <a:rPr lang="bg-BG" altLang="bg-BG" sz="3600" u="sng" dirty="0" smtClean="0"/>
              <a:t>Начин на извършване на престъпната дейност</a:t>
            </a:r>
            <a:endParaRPr lang="bg-BG" altLang="bg-BG" sz="3600" u="sng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216025" lvl="1" indent="-495300">
              <a:buClr>
                <a:schemeClr val="tx1"/>
              </a:buClr>
              <a:buNone/>
            </a:pPr>
            <a:endParaRPr lang="bg-BG" altLang="bg-BG" b="1" smtClean="0"/>
          </a:p>
          <a:p>
            <a:pPr marL="533400" indent="-533400">
              <a:buNone/>
            </a:pPr>
            <a:endParaRPr lang="bg-BG" altLang="bg-BG" smtClean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37111797"/>
              </p:ext>
            </p:extLst>
          </p:nvPr>
        </p:nvGraphicFramePr>
        <p:xfrm>
          <a:off x="1524000" y="1412776"/>
          <a:ext cx="9144000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 rot="16200000">
            <a:off x="1729582" y="5707857"/>
            <a:ext cx="1584325" cy="48418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bg-BG" dirty="0" smtClean="0"/>
              <a:t>Подготовка</a:t>
            </a:r>
            <a:endParaRPr lang="bg-BG" dirty="0"/>
          </a:p>
        </p:txBody>
      </p:sp>
      <p:sp>
        <p:nvSpPr>
          <p:cNvPr id="6" name="Right Arrow 5"/>
          <p:cNvSpPr/>
          <p:nvPr/>
        </p:nvSpPr>
        <p:spPr>
          <a:xfrm rot="16200000">
            <a:off x="8615364" y="5373689"/>
            <a:ext cx="1946275" cy="93662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bg-BG" dirty="0" smtClean="0"/>
              <a:t>Реализация</a:t>
            </a:r>
            <a:endParaRPr lang="bg-BG" dirty="0"/>
          </a:p>
        </p:txBody>
      </p:sp>
      <p:sp>
        <p:nvSpPr>
          <p:cNvPr id="12" name="Left-Right Arrow Callout 11"/>
          <p:cNvSpPr/>
          <p:nvPr/>
        </p:nvSpPr>
        <p:spPr>
          <a:xfrm>
            <a:off x="4224339" y="5229226"/>
            <a:ext cx="3311525" cy="1439863"/>
          </a:xfrm>
          <a:prstGeom prst="leftRightArrow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bg-BG" dirty="0" smtClean="0"/>
              <a:t>Престъпна дейност</a:t>
            </a:r>
            <a:endParaRPr lang="bg-BG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0" y="75540"/>
            <a:ext cx="1290204" cy="1262213"/>
          </a:xfrm>
          <a:prstGeom prst="rect">
            <a:avLst/>
          </a:prstGeom>
        </p:spPr>
      </p:pic>
      <p:pic>
        <p:nvPicPr>
          <p:cNvPr id="9" name="Picture 8" descr="Prokuratura na Bulgaria (Прокуратура) | Brands of the World™ | Download  vector logos and logotypes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560" y="75540"/>
            <a:ext cx="1352440" cy="13205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822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08" y="454332"/>
            <a:ext cx="10817906" cy="1181042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/>
              <a:t>КЛАСИФИКАЦИЯ НА ИЗВЪРШВАНАТА ПРЕСТЪПНА ДЕЙНОСТ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bg-BG" sz="3200" b="1" dirty="0" smtClean="0"/>
              <a:t> </a:t>
            </a:r>
            <a:r>
              <a:rPr lang="bg-BG" sz="2700" dirty="0" smtClean="0"/>
              <a:t>(съгласно НК).</a:t>
            </a:r>
            <a:endParaRPr lang="bg-BG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821" y="1421476"/>
            <a:ext cx="10928311" cy="5303520"/>
          </a:xfrm>
        </p:spPr>
        <p:txBody>
          <a:bodyPr>
            <a:normAutofit/>
          </a:bodyPr>
          <a:lstStyle/>
          <a:p>
            <a:pPr lvl="0" algn="just"/>
            <a:r>
              <a:rPr lang="bg-B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Придобити са категорични данни за структурирано трайно сдружение на </a:t>
            </a: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чуждестранни граждани, </a:t>
            </a:r>
            <a:r>
              <a:rPr lang="bg-B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 да вършат съгласувано в страната престъпление по чл. 233, ал. 1 от НК – престъпление по чл. 321, ал. 1 и ал. 2 от НК. </a:t>
            </a:r>
            <a:endParaRPr lang="bg-BG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Организираната престъпна </a:t>
            </a: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</a:t>
            </a:r>
            <a:r>
              <a:rPr lang="bg-B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 извършва противозаконни доставки </a:t>
            </a: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изделия и технологии с двойна употреба за Руската федерация - </a:t>
            </a:r>
            <a:r>
              <a:rPr lang="bg-B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престъпление по чл. 233, ал. 1 от НК</a:t>
            </a:r>
            <a:r>
              <a:rPr lang="bg-BG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bg-BG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0" y="75540"/>
            <a:ext cx="1290204" cy="1262213"/>
          </a:xfrm>
          <a:prstGeom prst="rect">
            <a:avLst/>
          </a:prstGeom>
        </p:spPr>
      </p:pic>
      <p:pic>
        <p:nvPicPr>
          <p:cNvPr id="6" name="Picture 5" descr="Prokuratura na Bulgaria (Прокуратура) | Brands of the World™ | Download  vector logos and logotyp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4741" y="106485"/>
            <a:ext cx="1507259" cy="12003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8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505" y="456742"/>
            <a:ext cx="10817906" cy="1181042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smtClean="0"/>
              <a:t>КВАЛИФИКАЦИЯ НА ИЗВЪРШВАНАТА ПРЕСТЪПНА ДЕЙНОСТ </a:t>
            </a:r>
            <a:br>
              <a:rPr lang="bg-BG" sz="2800" b="1" dirty="0" smtClean="0"/>
            </a:br>
            <a:r>
              <a:rPr lang="bg-BG" sz="2700" dirty="0" smtClean="0"/>
              <a:t>(съгласно действащото законодателство на ЕС).</a:t>
            </a:r>
            <a:endParaRPr lang="bg-BG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783" y="1515290"/>
            <a:ext cx="11331350" cy="5342709"/>
          </a:xfrm>
        </p:spPr>
        <p:txBody>
          <a:bodyPr>
            <a:normAutofit/>
          </a:bodyPr>
          <a:lstStyle/>
          <a:p>
            <a:pPr algn="just"/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Доставката на изделия и технологии с двойна употреба до Руската федерация без надлежно разрешение от официален експорт-контролен орган от държава от ЕС е нарушение на 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(ЕС) № 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2021/821 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Европейския парламент и на Съвета от 20 май 2021 г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въвеждане на режим на съюза за контрол на износа, брокерската дейност, техническата помощ, транзита и трансфера на изделия с двойна 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употреба;</a:t>
            </a:r>
          </a:p>
          <a:p>
            <a:pPr algn="just"/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Доставяните 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изделия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 възможно да се 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използват във военните действия в Украйна, предвид което доставката им до Руската федерация е в нарушение 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чл. 2, </a:t>
            </a:r>
            <a:r>
              <a:rPr lang="bg-BG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от Регламент на Съвета (ЕС) № 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833/2014</a:t>
            </a: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0" y="75540"/>
            <a:ext cx="1290204" cy="1262213"/>
          </a:xfrm>
          <a:prstGeom prst="rect">
            <a:avLst/>
          </a:prstGeom>
        </p:spPr>
      </p:pic>
      <p:pic>
        <p:nvPicPr>
          <p:cNvPr id="6" name="Picture 5" descr="Prokuratura na Bulgaria (Прокуратура) | Brands of the World™ | Download  vector logos and logotype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9592" y="58123"/>
            <a:ext cx="1622408" cy="13701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845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8" y="1341119"/>
            <a:ext cx="6280068" cy="55168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931" y="1532709"/>
            <a:ext cx="5087389" cy="513409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07818" y="168391"/>
            <a:ext cx="11290069" cy="1496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dirty="0" smtClean="0"/>
              <a:t>Възможни крайни потребители на изделията в Руската федерация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3116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07818" y="168391"/>
            <a:ext cx="11290069" cy="1496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dirty="0" smtClean="0"/>
              <a:t>Извършени ПСД </a:t>
            </a:r>
          </a:p>
          <a:p>
            <a:pPr algn="ctr"/>
            <a:r>
              <a:rPr lang="bg-BG" dirty="0" smtClean="0"/>
              <a:t>под надзора на ОП - Пловдив</a:t>
            </a:r>
            <a:endParaRPr lang="bg-BG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Установени и задържани лица на територията на София, Пловдив, Варна и Велико Търново по ЗМВР - 12;</a:t>
            </a:r>
          </a:p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Извършени са претърсвания на множество адреси на територията на страната;</a:t>
            </a:r>
          </a:p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Иззети изделия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двойна употреба, непосредствено преди доставката му за Руската федерация;</a:t>
            </a:r>
          </a:p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Иззети множество компютри, сървъри, счетоводни документи и друга документация, имаща отношение към престъпната дейност; 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Извършени разпити на свидетели;</a:t>
            </a:r>
          </a:p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ривлечени от Окръжна прокуратура - Пловдив като обвиняеми лица на територията на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България – 5;</a:t>
            </a:r>
          </a:p>
          <a:p>
            <a:pPr algn="just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Работата продължава…</a:t>
            </a: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  <p:pic>
        <p:nvPicPr>
          <p:cNvPr id="7" name="Picture 6" descr="Prokuratura na Bulgaria (Прокуратура) | Brands of the World™ | Download  vector logos and logotyp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9592" y="58123"/>
            <a:ext cx="1622408" cy="1607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Полиция на България – Уикипедия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191674"/>
            <a:ext cx="1290546" cy="14736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829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3851</TotalTime>
  <Words>585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  София, октомври 2023   </vt:lpstr>
      <vt:lpstr>ОСНОВНА ИНФОРМАЦИЯ:</vt:lpstr>
      <vt:lpstr>Основни участници в установената мрежа за доставки </vt:lpstr>
      <vt:lpstr>Начин на извършване на търговска  дейност </vt:lpstr>
      <vt:lpstr>Начин на извършване на престъпната дейност</vt:lpstr>
      <vt:lpstr>КЛАСИФИКАЦИЯ НА ИЗВЪРШВАНАТА ПРЕСТЪПНА ДЕЙНОСТ  (съгласно НК).</vt:lpstr>
      <vt:lpstr>КВАЛИФИКАЦИЯ НА ИЗВЪРШВАНАТА ПРЕСТЪПНА ДЕЙНОСТ  (съгласно действащото законодателство на ЕС).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Нели Марианова Мутафчиева</dc:creator>
  <cp:lastModifiedBy>user</cp:lastModifiedBy>
  <cp:revision>377</cp:revision>
  <cp:lastPrinted>2023-10-04T05:53:24Z</cp:lastPrinted>
  <dcterms:created xsi:type="dcterms:W3CDTF">2023-09-21T06:15:14Z</dcterms:created>
  <dcterms:modified xsi:type="dcterms:W3CDTF">2023-10-10T12:30:02Z</dcterms:modified>
</cp:coreProperties>
</file>