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8" r:id="rId2"/>
    <p:sldId id="256" r:id="rId3"/>
    <p:sldId id="257" r:id="rId4"/>
    <p:sldId id="274" r:id="rId5"/>
    <p:sldId id="258" r:id="rId6"/>
    <p:sldId id="259" r:id="rId7"/>
    <p:sldId id="279" r:id="rId8"/>
    <p:sldId id="264" r:id="rId9"/>
    <p:sldId id="263" r:id="rId10"/>
    <p:sldId id="265" r:id="rId11"/>
    <p:sldId id="273" r:id="rId12"/>
    <p:sldId id="261" r:id="rId13"/>
    <p:sldId id="275" r:id="rId14"/>
    <p:sldId id="277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Неозаглавена секция" id="{7BFB3363-A684-41FE-BD2A-540B09061F81}">
          <p14:sldIdLst>
            <p14:sldId id="278"/>
            <p14:sldId id="256"/>
            <p14:sldId id="257"/>
            <p14:sldId id="274"/>
            <p14:sldId id="258"/>
            <p14:sldId id="259"/>
            <p14:sldId id="279"/>
            <p14:sldId id="264"/>
            <p14:sldId id="263"/>
            <p14:sldId id="265"/>
            <p14:sldId id="273"/>
            <p14:sldId id="261"/>
            <p14:sldId id="275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00"/>
    <a:srgbClr val="00FF99"/>
    <a:srgbClr val="FF3399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>
        <p:scale>
          <a:sx n="118" d="100"/>
          <a:sy n="118" d="100"/>
        </p:scale>
        <p:origin x="486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286688029998622E-2"/>
          <c:y val="3.9593106434885922E-2"/>
          <c:w val="0.65817114043986114"/>
          <c:h val="0.79644381916748475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Регистрирани криминални престъпления</c:v>
                </c:pt>
              </c:strCache>
            </c:strRef>
          </c:tx>
          <c:dLbls>
            <c:txPr>
              <a:bodyPr/>
              <a:lstStyle/>
              <a:p>
                <a:pPr>
                  <a:defRPr sz="10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  <c:pt idx="5">
                  <c:v>2016 г.</c:v>
                </c:pt>
                <c:pt idx="6">
                  <c:v>2017 г.</c:v>
                </c:pt>
                <c:pt idx="7">
                  <c:v>2018 г.</c:v>
                </c:pt>
                <c:pt idx="8">
                  <c:v>2019 г.</c:v>
                </c:pt>
                <c:pt idx="9">
                  <c:v>2020 г.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8019</c:v>
                </c:pt>
                <c:pt idx="1">
                  <c:v>8202</c:v>
                </c:pt>
                <c:pt idx="2">
                  <c:v>8471</c:v>
                </c:pt>
                <c:pt idx="3">
                  <c:v>8033</c:v>
                </c:pt>
                <c:pt idx="4">
                  <c:v>7239</c:v>
                </c:pt>
                <c:pt idx="5">
                  <c:v>7007</c:v>
                </c:pt>
                <c:pt idx="6">
                  <c:v>7164</c:v>
                </c:pt>
                <c:pt idx="7">
                  <c:v>6536</c:v>
                </c:pt>
                <c:pt idx="8">
                  <c:v>6265</c:v>
                </c:pt>
                <c:pt idx="9">
                  <c:v>5880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142224896"/>
        <c:axId val="137995392"/>
      </c:lineChart>
      <c:lineChart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% разкриваемост</c:v>
                </c:pt>
              </c:strCache>
            </c:strRef>
          </c:tx>
          <c:spPr>
            <a:ln>
              <a:solidFill>
                <a:srgbClr val="FF0066"/>
              </a:solidFill>
            </a:ln>
          </c:spPr>
          <c:marker>
            <c:symbol val="diamond"/>
            <c:size val="9"/>
            <c:spPr>
              <a:solidFill>
                <a:srgbClr val="FF0066"/>
              </a:solidFill>
              <a:ln>
                <a:solidFill>
                  <a:srgbClr val="FF0066"/>
                </a:solidFill>
              </a:ln>
            </c:spPr>
          </c:marker>
          <c:dLbls>
            <c:txPr>
              <a:bodyPr/>
              <a:lstStyle/>
              <a:p>
                <a:pPr>
                  <a:defRPr sz="1000" b="0" i="0" baseline="0">
                    <a:latin typeface="Cambria" panose="02040503050406030204" pitchFamily="18" charset="0"/>
                    <a:ea typeface="Cambria" panose="02040503050406030204" pitchFamily="18" charset="0"/>
                  </a:defRPr>
                </a:pPr>
                <a:endParaRPr lang="bg-BG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2011 г.</c:v>
                </c:pt>
                <c:pt idx="1">
                  <c:v>2012 г.</c:v>
                </c:pt>
                <c:pt idx="2">
                  <c:v>2013 г.</c:v>
                </c:pt>
                <c:pt idx="3">
                  <c:v>2014 г.</c:v>
                </c:pt>
                <c:pt idx="4">
                  <c:v>2015 г.</c:v>
                </c:pt>
                <c:pt idx="5">
                  <c:v>2016 г.</c:v>
                </c:pt>
                <c:pt idx="6">
                  <c:v>2017 г.</c:v>
                </c:pt>
                <c:pt idx="7">
                  <c:v>2018 г.</c:v>
                </c:pt>
                <c:pt idx="8">
                  <c:v>2019 г.</c:v>
                </c:pt>
                <c:pt idx="9">
                  <c:v>2020 г.</c:v>
                </c:pt>
              </c:strCache>
            </c:strRef>
          </c:cat>
          <c:val>
            <c:numRef>
              <c:f>Лист1!$C$2:$C$11</c:f>
              <c:numCache>
                <c:formatCode>0.0%</c:formatCode>
                <c:ptCount val="10"/>
                <c:pt idx="0">
                  <c:v>0.28999999999999998</c:v>
                </c:pt>
                <c:pt idx="1">
                  <c:v>0.311</c:v>
                </c:pt>
                <c:pt idx="2">
                  <c:v>0.30099999999999999</c:v>
                </c:pt>
                <c:pt idx="3">
                  <c:v>0.29099999999999998</c:v>
                </c:pt>
                <c:pt idx="4">
                  <c:v>0.34200000000000003</c:v>
                </c:pt>
                <c:pt idx="5">
                  <c:v>0.38500000000000001</c:v>
                </c:pt>
                <c:pt idx="6">
                  <c:v>0.38200000000000001</c:v>
                </c:pt>
                <c:pt idx="7">
                  <c:v>0.39600000000000002</c:v>
                </c:pt>
                <c:pt idx="8">
                  <c:v>0.40200000000000002</c:v>
                </c:pt>
                <c:pt idx="9">
                  <c:v>0.40100000000000002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922240"/>
        <c:axId val="137995968"/>
      </c:lineChart>
      <c:catAx>
        <c:axId val="14222489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inorGridlines>
          <c:spPr>
            <a:ln>
              <a:noFill/>
            </a:ln>
          </c:spPr>
        </c:minorGridlines>
        <c:majorTickMark val="none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0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37995392"/>
        <c:crosses val="autoZero"/>
        <c:auto val="1"/>
        <c:lblAlgn val="ctr"/>
        <c:lblOffset val="100"/>
        <c:noMultiLvlLbl val="0"/>
      </c:catAx>
      <c:valAx>
        <c:axId val="137995392"/>
        <c:scaling>
          <c:orientation val="minMax"/>
          <c:max val="8500"/>
          <c:min val="5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</c:spPr>
        <c:txPr>
          <a:bodyPr rot="0"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142224896"/>
        <c:crosses val="autoZero"/>
        <c:crossBetween val="between"/>
        <c:majorUnit val="500"/>
      </c:valAx>
      <c:valAx>
        <c:axId val="137995968"/>
        <c:scaling>
          <c:orientation val="minMax"/>
          <c:max val="0.45"/>
        </c:scaling>
        <c:delete val="0"/>
        <c:axPos val="r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000" b="0" i="0" baseline="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bg-BG"/>
          </a:p>
        </c:txPr>
        <c:crossAx val="142922240"/>
        <c:crosses val="max"/>
        <c:crossBetween val="between"/>
      </c:valAx>
      <c:catAx>
        <c:axId val="142922240"/>
        <c:scaling>
          <c:orientation val="minMax"/>
        </c:scaling>
        <c:delete val="1"/>
        <c:axPos val="b"/>
        <c:majorTickMark val="out"/>
        <c:minorTickMark val="none"/>
        <c:tickLblPos val="nextTo"/>
        <c:crossAx val="137995968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120835801798917"/>
          <c:y val="0.37816603143868366"/>
          <c:w val="0.1987105411552344"/>
          <c:h val="0.39844098954991397"/>
        </c:manualLayout>
      </c:layout>
      <c:overlay val="0"/>
      <c:txPr>
        <a:bodyPr/>
        <a:lstStyle/>
        <a:p>
          <a:pPr>
            <a:defRPr sz="1200">
              <a:latin typeface="Cambria" panose="02040503050406030204" pitchFamily="18" charset="0"/>
              <a:ea typeface="Cambria" panose="02040503050406030204" pitchFamily="18" charset="0"/>
            </a:defRPr>
          </a:pPr>
          <a:endParaRPr lang="bg-BG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Управление на нерегистрирани МПС</c:v>
                </c:pt>
              </c:strCache>
            </c:strRef>
          </c:tx>
          <c:spPr>
            <a:gradFill>
              <a:gsLst>
                <a:gs pos="83000">
                  <a:schemeClr val="accent1">
                    <a:lumMod val="40000"/>
                    <a:lumOff val="60000"/>
                  </a:schemeClr>
                </a:gs>
                <a:gs pos="2000">
                  <a:srgbClr val="00FF99"/>
                </a:gs>
                <a:gs pos="65000">
                  <a:srgbClr val="6BEDD8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Pt>
            <c:idx val="1"/>
            <c:invertIfNegative val="0"/>
            <c:bubble3D val="0"/>
            <c:spPr>
              <a:gradFill>
                <a:gsLst>
                  <a:gs pos="88000">
                    <a:schemeClr val="accent1">
                      <a:lumMod val="40000"/>
                      <a:lumOff val="60000"/>
                    </a:schemeClr>
                  </a:gs>
                  <a:gs pos="2000">
                    <a:srgbClr val="FF0066"/>
                  </a:gs>
                  <a:gs pos="75000">
                    <a:srgbClr val="E36FBB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2000">
                    <a:srgbClr val="FF3399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2.3255813953488372E-2"/>
                  <c:y val="-3.1737909839970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89036544850499E-2"/>
                  <c:y val="-7.93447745999259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355</c:v>
                </c:pt>
                <c:pt idx="1">
                  <c:v>493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4003840"/>
        <c:axId val="137955008"/>
        <c:axId val="0"/>
      </c:bar3DChart>
      <c:catAx>
        <c:axId val="244003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37955008"/>
        <c:crosses val="autoZero"/>
        <c:auto val="1"/>
        <c:lblAlgn val="ctr"/>
        <c:lblOffset val="100"/>
        <c:noMultiLvlLbl val="0"/>
      </c:catAx>
      <c:valAx>
        <c:axId val="137955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24400384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977018784411096E-2"/>
          <c:y val="4.5117725937428139E-2"/>
          <c:w val="0.71165895228327758"/>
          <c:h val="0.78167122257733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9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Pt>
            <c:idx val="1"/>
            <c:invertIfNegative val="0"/>
            <c:bubble3D val="0"/>
            <c:spPr>
              <a:gradFill>
                <a:gsLst>
                  <a:gs pos="0">
                    <a:srgbClr val="00FF99"/>
                  </a:gs>
                  <a:gs pos="67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accent3">
                      <a:lumMod val="50000"/>
                    </a:schemeClr>
                  </a:gs>
                  <a:gs pos="84000">
                    <a:srgbClr val="77B4AA"/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Проведени операции</c:v>
                </c:pt>
                <c:pt idx="1">
                  <c:v>Установени и задържани лица</c:v>
                </c:pt>
                <c:pt idx="2">
                  <c:v>от тях непълнолетни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</c:v>
                </c:pt>
                <c:pt idx="1">
                  <c:v>27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937792"/>
        <c:axId val="137958464"/>
      </c:barChart>
      <c:catAx>
        <c:axId val="243937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37958464"/>
        <c:crosses val="autoZero"/>
        <c:auto val="1"/>
        <c:lblAlgn val="ctr"/>
        <c:lblOffset val="100"/>
        <c:noMultiLvlLbl val="0"/>
      </c:catAx>
      <c:valAx>
        <c:axId val="137958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243937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00FF99"/>
                  </a:gs>
                  <a:gs pos="55000">
                    <a:srgbClr val="68F8CA"/>
                  </a:gs>
                  <a:gs pos="8800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FF0066"/>
                  </a:gs>
                  <a:gs pos="63000">
                    <a:srgbClr val="FF3399"/>
                  </a:gs>
                  <a:gs pos="85000">
                    <a:schemeClr val="tx2">
                      <a:lumMod val="20000"/>
                      <a:lumOff val="8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3.0100510819889327E-2"/>
                  <c:y val="-5.1595297858935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150766229833994E-2"/>
                  <c:y val="-6.3501905057151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1480</c:v>
                </c:pt>
                <c:pt idx="1">
                  <c:v>1659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4002816"/>
        <c:axId val="140485760"/>
        <c:axId val="0"/>
      </c:bar3DChart>
      <c:catAx>
        <c:axId val="244002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40485760"/>
        <c:crosses val="autoZero"/>
        <c:auto val="1"/>
        <c:lblAlgn val="ctr"/>
        <c:lblOffset val="100"/>
        <c:noMultiLvlLbl val="0"/>
      </c:catAx>
      <c:valAx>
        <c:axId val="140485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244002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5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Брой регистрирани</c:v>
                </c:pt>
              </c:strCache>
            </c:strRef>
          </c:tx>
          <c:spPr>
            <a:gradFill>
              <a:gsLst>
                <a:gs pos="0">
                  <a:srgbClr val="00FF99"/>
                </a:gs>
                <a:gs pos="70000">
                  <a:srgbClr val="69EED4"/>
                </a:gs>
                <a:gs pos="89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2018 г.</c:v>
                </c:pt>
                <c:pt idx="2">
                  <c:v>2019 г.</c:v>
                </c:pt>
                <c:pt idx="3">
                  <c:v>2020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9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Брой разкрити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54000">
                  <a:srgbClr val="FF3399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2018 г.</c:v>
                </c:pt>
                <c:pt idx="2">
                  <c:v>2019 г.</c:v>
                </c:pt>
                <c:pt idx="3">
                  <c:v>2020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8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22752"/>
        <c:axId val="137998848"/>
        <c:axId val="0"/>
      </c:bar3DChart>
      <c:catAx>
        <c:axId val="1429227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bg-BG"/>
          </a:p>
        </c:txPr>
        <c:crossAx val="137998848"/>
        <c:crosses val="autoZero"/>
        <c:auto val="1"/>
        <c:lblAlgn val="ctr"/>
        <c:lblOffset val="100"/>
        <c:noMultiLvlLbl val="0"/>
      </c:catAx>
      <c:valAx>
        <c:axId val="1379988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bg-BG"/>
          </a:p>
        </c:txPr>
        <c:crossAx val="1429227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Cambria" panose="02040503050406030204" pitchFamily="18" charset="0"/>
              <a:ea typeface="Cambria" panose="02040503050406030204" pitchFamily="18" charset="0"/>
            </a:defRPr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разкриваемост</c:v>
                </c:pt>
              </c:strCache>
            </c:strRef>
          </c:tx>
          <c:spPr>
            <a:ln>
              <a:solidFill>
                <a:srgbClr val="FF3399"/>
              </a:solidFill>
            </a:ln>
          </c:spPr>
          <c:marker>
            <c:symbol val="diamond"/>
            <c:size val="8"/>
            <c:spPr>
              <a:solidFill>
                <a:srgbClr val="FF3399"/>
              </a:solidFill>
            </c:spPr>
          </c:marker>
          <c:dLbls>
            <c:dLbl>
              <c:idx val="3"/>
              <c:layout>
                <c:manualLayout>
                  <c:x val="-4.0844963085470136E-2"/>
                  <c:y val="-7.35391240157480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2018 г.</c:v>
                </c:pt>
                <c:pt idx="2">
                  <c:v>2019 г.</c:v>
                </c:pt>
                <c:pt idx="3">
                  <c:v>2020 г.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0.83299999999999996</c:v>
                </c:pt>
                <c:pt idx="1">
                  <c:v>0.8</c:v>
                </c:pt>
                <c:pt idx="2">
                  <c:v>0.88900000000000001</c:v>
                </c:pt>
                <c:pt idx="3">
                  <c:v>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923264"/>
        <c:axId val="138001728"/>
      </c:lineChart>
      <c:catAx>
        <c:axId val="1429232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bg-BG"/>
          </a:p>
        </c:txPr>
        <c:crossAx val="138001728"/>
        <c:crosses val="autoZero"/>
        <c:auto val="1"/>
        <c:lblAlgn val="ctr"/>
        <c:lblOffset val="100"/>
        <c:noMultiLvlLbl val="0"/>
      </c:catAx>
      <c:valAx>
        <c:axId val="1380017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  <a:ea typeface="Cambria" panose="02040503050406030204" pitchFamily="18" charset="0"/>
              </a:defRPr>
            </a:pPr>
            <a:endParaRPr lang="bg-BG"/>
          </a:p>
        </c:txPr>
        <c:crossAx val="142923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373067084484586E-2"/>
          <c:y val="6.2098869356396295E-2"/>
          <c:w val="0.77455290978177316"/>
          <c:h val="0.791379216411851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spPr>
            <a:gradFill>
              <a:gsLst>
                <a:gs pos="0">
                  <a:srgbClr val="00FF99"/>
                </a:gs>
                <a:gs pos="44000">
                  <a:srgbClr val="00FF99"/>
                </a:gs>
                <a:gs pos="89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5.0126572885681548E-3"/>
                  <c:y val="-2.5603658817566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544288142802584E-3"/>
                  <c:y val="-2.9261324362932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544288142801352E-3"/>
                  <c:y val="-1.8288327726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Грабежи
-38.5%</c:v>
                </c:pt>
                <c:pt idx="1">
                  <c:v>Кражби
-8.0%</c:v>
                </c:pt>
                <c:pt idx="2">
                  <c:v>ПЗО на МПС
-28.1%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117</c:v>
                </c:pt>
                <c:pt idx="1">
                  <c:v>3345</c:v>
                </c:pt>
                <c:pt idx="2">
                  <c:v>139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spPr>
            <a:gradFill flip="none" rotWithShape="1">
              <a:gsLst>
                <a:gs pos="69000">
                  <a:srgbClr val="FF3399"/>
                </a:gs>
                <a:gs pos="99000">
                  <a:schemeClr val="accent1">
                    <a:lumMod val="20000"/>
                    <a:lumOff val="80000"/>
                  </a:schemeClr>
                </a:gs>
                <a:gs pos="88000">
                  <a:srgbClr val="E5BCE3"/>
                </a:gs>
                <a:gs pos="2000">
                  <a:srgbClr val="FF3399"/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2.0050629154272651E-2"/>
                  <c:y val="-3.2918989908299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721514917128731E-2"/>
                  <c:y val="-4.023432099903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02531457713631E-2"/>
                  <c:y val="-2.9261324362932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Грабежи
-38.5%</c:v>
                </c:pt>
                <c:pt idx="1">
                  <c:v>Кражби
-8.0%</c:v>
                </c:pt>
                <c:pt idx="2">
                  <c:v>ПЗО на МПС
-28.1%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72</c:v>
                </c:pt>
                <c:pt idx="1">
                  <c:v>3076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23776"/>
        <c:axId val="236824832"/>
        <c:axId val="0"/>
      </c:bar3DChart>
      <c:catAx>
        <c:axId val="14292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Cambria" panose="02040503050406030204" pitchFamily="18" charset="0"/>
              </a:defRPr>
            </a:pPr>
            <a:endParaRPr lang="bg-BG"/>
          </a:p>
        </c:txPr>
        <c:crossAx val="236824832"/>
        <c:crosses val="autoZero"/>
        <c:auto val="1"/>
        <c:lblAlgn val="ctr"/>
        <c:lblOffset val="100"/>
        <c:noMultiLvlLbl val="0"/>
      </c:catAx>
      <c:valAx>
        <c:axId val="236824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Cambria" panose="02040503050406030204" pitchFamily="18" charset="0"/>
              </a:defRPr>
            </a:pPr>
            <a:endParaRPr lang="bg-BG"/>
          </a:p>
        </c:txPr>
        <c:crossAx val="14292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293863415482585"/>
          <c:y val="0.49805870928871143"/>
          <c:w val="0.11865630787662126"/>
          <c:h val="0.16668500508490511"/>
        </c:manualLayout>
      </c:layout>
      <c:overlay val="0"/>
      <c:txPr>
        <a:bodyPr/>
        <a:lstStyle/>
        <a:p>
          <a:pPr>
            <a:defRPr sz="1600" baseline="0">
              <a:latin typeface="Cambria" panose="02040503050406030204" pitchFamily="18" charset="0"/>
            </a:defRPr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Брой регистрирани</c:v>
                </c:pt>
              </c:strCache>
            </c:strRef>
          </c:tx>
          <c:spPr>
            <a:gradFill>
              <a:gsLst>
                <a:gs pos="0">
                  <a:srgbClr val="00FF99"/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69000">
                  <a:srgbClr val="A5F0EB"/>
                </a:gs>
                <a:gs pos="50000">
                  <a:srgbClr val="59F1CB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rgbClr val="FF3399"/>
                  </a:gs>
                  <a:gs pos="73000">
                    <a:srgbClr val="E573BE"/>
                  </a:gs>
                  <a:gs pos="91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00FF99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69000">
                    <a:srgbClr val="A5F0EB"/>
                  </a:gs>
                  <a:gs pos="50000">
                    <a:srgbClr val="59F1CB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5400000" scaled="0"/>
              </a:gra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00FF99"/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69000">
                    <a:srgbClr val="A5F0EB"/>
                  </a:gs>
                  <a:gs pos="50000">
                    <a:srgbClr val="59F1CB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5400000" scaled="0"/>
              </a:gradFill>
              <a:ln>
                <a:noFill/>
              </a:ln>
            </c:spPr>
          </c:dPt>
          <c:dLbls>
            <c:dLbl>
              <c:idx val="0"/>
              <c:layout>
                <c:manualLayout>
                  <c:x val="2.0996344321530414E-2"/>
                  <c:y val="-2.3004690300111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697441025071289E-2"/>
                  <c:y val="-1.5336460200074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Брой разкрити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100000">
                  <a:srgbClr val="A5F0EB"/>
                </a:gs>
                <a:gs pos="67000">
                  <a:srgbClr val="F560B1"/>
                </a:gs>
                <a:gs pos="86000">
                  <a:srgbClr val="E999D0"/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1.8896709889377371E-2"/>
                  <c:y val="-2.6838805350130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095978753683452E-2"/>
                  <c:y val="-3.83411505001859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24288"/>
        <c:axId val="236827712"/>
        <c:axId val="0"/>
      </c:bar3DChart>
      <c:catAx>
        <c:axId val="142924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236827712"/>
        <c:crosses val="autoZero"/>
        <c:auto val="1"/>
        <c:lblAlgn val="ctr"/>
        <c:lblOffset val="100"/>
        <c:noMultiLvlLbl val="0"/>
      </c:catAx>
      <c:valAx>
        <c:axId val="236827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Cambria" panose="02040503050406030204" pitchFamily="18" charset="0"/>
              </a:defRPr>
            </a:pPr>
            <a:endParaRPr lang="bg-BG"/>
          </a:p>
        </c:txPr>
        <c:crossAx val="14292428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Cambria" panose="02040503050406030204" pitchFamily="18" charset="0"/>
              </a:defRPr>
            </a:pPr>
            <a:endParaRPr lang="bg-BG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Cambria" panose="02040503050406030204" pitchFamily="18" charset="0"/>
              </a:defRPr>
            </a:pPr>
            <a:endParaRPr lang="bg-BG"/>
          </a:p>
        </c:txPr>
      </c:legendEntry>
      <c:layout>
        <c:manualLayout>
          <c:xMode val="edge"/>
          <c:yMode val="edge"/>
          <c:x val="0.68218147719036504"/>
          <c:y val="0.41468792114885783"/>
          <c:w val="0.30522071621671665"/>
          <c:h val="0.2166335383025074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Серия 1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9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Pt>
            <c:idx val="1"/>
            <c:invertIfNegative val="0"/>
            <c:bubble3D val="0"/>
            <c:spPr>
              <a:gradFill>
                <a:gsLst>
                  <a:gs pos="0">
                    <a:srgbClr val="FF99FF"/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73000">
                    <a:srgbClr val="68EED3"/>
                  </a:gs>
                  <a:gs pos="0">
                    <a:srgbClr val="00FF99"/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3"/>
            <c:invertIfNegative val="0"/>
            <c:bubble3D val="0"/>
            <c:spPr>
              <a:gradFill>
                <a:gsLst>
                  <a:gs pos="0">
                    <a:schemeClr val="accent3">
                      <a:lumMod val="75000"/>
                    </a:schemeClr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4"/>
            <c:invertIfNegative val="0"/>
            <c:bubble3D val="0"/>
            <c:spPr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5"/>
            <c:invertIfNegative val="0"/>
            <c:bubble3D val="0"/>
            <c:spPr>
              <a:gradFill>
                <a:gsLst>
                  <a:gs pos="0">
                    <a:srgbClr val="7030A0"/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6"/>
            <c:invertIfNegative val="0"/>
            <c:bubble3D val="0"/>
            <c:spPr>
              <a:gradFill>
                <a:gsLst>
                  <a:gs pos="0">
                    <a:srgbClr val="FF6600"/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7"/>
            <c:invertIfNegative val="0"/>
            <c:bubble3D val="0"/>
            <c:spPr>
              <a:gradFill>
                <a:gsLst>
                  <a:gs pos="0">
                    <a:schemeClr val="bg2">
                      <a:lumMod val="75000"/>
                    </a:schemeClr>
                  </a:gs>
                  <a:gs pos="66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8"/>
            <c:invertIfNegative val="0"/>
            <c:bubble3D val="0"/>
            <c:spPr>
              <a:gradFill>
                <a:gsLst>
                  <a:gs pos="0">
                    <a:srgbClr val="FF0000"/>
                  </a:gs>
                  <a:gs pos="9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txPr>
              <a:bodyPr/>
              <a:lstStyle/>
              <a:p>
                <a:pPr>
                  <a:defRPr sz="10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Лист1!$A$2:$A$10</c:f>
              <c:strCache>
                <c:ptCount val="9"/>
                <c:pt idx="0">
                  <c:v>Проведени СПО</c:v>
                </c:pt>
                <c:pt idx="1">
                  <c:v>Брой населени места</c:v>
                </c:pt>
                <c:pt idx="2">
                  <c:v>Задържани лица</c:v>
                </c:pt>
                <c:pt idx="3">
                  <c:v>от тях по ДП</c:v>
                </c:pt>
                <c:pt idx="4">
                  <c:v>Образувани ДП</c:v>
                </c:pt>
                <c:pt idx="5">
                  <c:v>Привлечени обвиняеми лица</c:v>
                </c:pt>
                <c:pt idx="6">
                  <c:v>Обв. лица с взета мярка "Задържане под стража"</c:v>
                </c:pt>
                <c:pt idx="7">
                  <c:v>Приключени ДП</c:v>
                </c:pt>
                <c:pt idx="8">
                  <c:v>Внесени в съд ДП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23</c:v>
                </c:pt>
                <c:pt idx="1">
                  <c:v>59</c:v>
                </c:pt>
                <c:pt idx="2">
                  <c:v>314</c:v>
                </c:pt>
                <c:pt idx="3">
                  <c:v>255</c:v>
                </c:pt>
                <c:pt idx="4">
                  <c:v>59</c:v>
                </c:pt>
                <c:pt idx="5">
                  <c:v>42</c:v>
                </c:pt>
                <c:pt idx="6">
                  <c:v>17</c:v>
                </c:pt>
                <c:pt idx="7">
                  <c:v>38</c:v>
                </c:pt>
                <c:pt idx="8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924800"/>
        <c:axId val="138002432"/>
      </c:barChart>
      <c:catAx>
        <c:axId val="142924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0" i="0" baseline="0">
                <a:latin typeface="Cambria" panose="02040503050406030204" pitchFamily="18" charset="0"/>
              </a:defRPr>
            </a:pPr>
            <a:endParaRPr lang="bg-BG"/>
          </a:p>
        </c:txPr>
        <c:crossAx val="138002432"/>
        <c:crosses val="autoZero"/>
        <c:auto val="1"/>
        <c:lblAlgn val="ctr"/>
        <c:lblOffset val="100"/>
        <c:noMultiLvlLbl val="0"/>
      </c:catAx>
      <c:valAx>
        <c:axId val="13800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142924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753335487976081E-2"/>
          <c:y val="5.6351624015748024E-2"/>
          <c:w val="0.84945094484451222"/>
          <c:h val="0.835753937007874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spPr>
            <a:gradFill>
              <a:gsLst>
                <a:gs pos="85000">
                  <a:srgbClr val="84EAE3"/>
                </a:gs>
                <a:gs pos="43000">
                  <a:srgbClr val="00FF99"/>
                </a:gs>
                <a:gs pos="94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4.8100716082051485E-3"/>
                  <c:y val="-2.5000000000000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033572027350496E-2"/>
                  <c:y val="-1.8750000000000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033572027350496E-3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033572027350496E-3"/>
                  <c:y val="-1.8749999999999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1757816992751797E-16"/>
                  <c:y val="-1.8749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Хероин</c:v>
                </c:pt>
                <c:pt idx="1">
                  <c:v>Кокаин</c:v>
                </c:pt>
                <c:pt idx="2">
                  <c:v>Марихуана</c:v>
                </c:pt>
                <c:pt idx="3">
                  <c:v>Амфетамин</c:v>
                </c:pt>
                <c:pt idx="4">
                  <c:v>Метамфетамин</c:v>
                </c:pt>
                <c:pt idx="5">
                  <c:v>Екстази- табл.</c:v>
                </c:pt>
                <c:pt idx="6">
                  <c:v>Канабис-бр.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0.123</c:v>
                </c:pt>
                <c:pt idx="1">
                  <c:v>25.5</c:v>
                </c:pt>
                <c:pt idx="2">
                  <c:v>20.7</c:v>
                </c:pt>
                <c:pt idx="3">
                  <c:v>1.07</c:v>
                </c:pt>
                <c:pt idx="4">
                  <c:v>1</c:v>
                </c:pt>
                <c:pt idx="5">
                  <c:v>67</c:v>
                </c:pt>
                <c:pt idx="6">
                  <c:v>265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spPr>
            <a:gradFill>
              <a:gsLst>
                <a:gs pos="0">
                  <a:srgbClr val="FF3399"/>
                </a:gs>
                <a:gs pos="75000">
                  <a:srgbClr val="E968B8"/>
                </a:gs>
                <a:gs pos="96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2.7257072446495844E-2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47000838290636E-2"/>
                  <c:y val="-2.1874999999999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257072446495726E-2"/>
                  <c:y val="-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447000838290578E-2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636929230085547E-2"/>
                  <c:y val="-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Хероин</c:v>
                </c:pt>
                <c:pt idx="1">
                  <c:v>Кокаин</c:v>
                </c:pt>
                <c:pt idx="2">
                  <c:v>Марихуана</c:v>
                </c:pt>
                <c:pt idx="3">
                  <c:v>Амфетамин</c:v>
                </c:pt>
                <c:pt idx="4">
                  <c:v>Метамфетамин</c:v>
                </c:pt>
                <c:pt idx="5">
                  <c:v>Екстази- табл.</c:v>
                </c:pt>
                <c:pt idx="6">
                  <c:v>Канабис-бр.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0.221</c:v>
                </c:pt>
                <c:pt idx="1">
                  <c:v>1.2130000000000001</c:v>
                </c:pt>
                <c:pt idx="2">
                  <c:v>126.5</c:v>
                </c:pt>
                <c:pt idx="3">
                  <c:v>7.0999999999999994E-2</c:v>
                </c:pt>
                <c:pt idx="4">
                  <c:v>5.3259999999999996</c:v>
                </c:pt>
                <c:pt idx="5">
                  <c:v>104</c:v>
                </c:pt>
                <c:pt idx="6">
                  <c:v>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925312"/>
        <c:axId val="138005312"/>
        <c:axId val="0"/>
      </c:bar3DChart>
      <c:catAx>
        <c:axId val="14292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38005312"/>
        <c:crosses val="autoZero"/>
        <c:auto val="1"/>
        <c:lblAlgn val="ctr"/>
        <c:lblOffset val="100"/>
        <c:noMultiLvlLbl val="0"/>
      </c:catAx>
      <c:valAx>
        <c:axId val="138005312"/>
        <c:scaling>
          <c:orientation val="minMax"/>
          <c:max val="12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14292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036571694054201"/>
          <c:y val="0.41326500984251968"/>
          <c:w val="9.7134283059458038E-2"/>
          <c:h val="0.17346998031496064"/>
        </c:manualLayout>
      </c:layout>
      <c:overlay val="0"/>
      <c:txPr>
        <a:bodyPr/>
        <a:lstStyle/>
        <a:p>
          <a:pPr>
            <a:defRPr sz="1200" b="1" i="0" baseline="0">
              <a:latin typeface="Cambria" panose="02040503050406030204" pitchFamily="18" charset="0"/>
            </a:defRPr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559329949086529E-2"/>
          <c:y val="3.4375000000000003E-2"/>
          <c:w val="0.78773393203232489"/>
          <c:h val="0.866296998031496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2019 г.</c:v>
                </c:pt>
              </c:strCache>
            </c:strRef>
          </c:tx>
          <c:spPr>
            <a:gradFill>
              <a:gsLst>
                <a:gs pos="85000">
                  <a:srgbClr val="84EAE3"/>
                </a:gs>
                <a:gs pos="43000">
                  <a:srgbClr val="00FF99"/>
                </a:gs>
                <a:gs pos="94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5.1873328327534454E-3"/>
                  <c:y val="-4.374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1873328327534454E-3"/>
                  <c:y val="-2.8125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Алкохол</c:v>
                </c:pt>
                <c:pt idx="1">
                  <c:v>Наркотични вещества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>
                  <c:v>207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2020 г.</c:v>
                </c:pt>
              </c:strCache>
            </c:strRef>
          </c:tx>
          <c:spPr>
            <a:gradFill>
              <a:gsLst>
                <a:gs pos="62000">
                  <a:srgbClr val="FF3399"/>
                </a:gs>
                <a:gs pos="2000">
                  <a:srgbClr val="FF3399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2.4207553219516016E-2"/>
                  <c:y val="-3.7500000000000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394886052269399E-2"/>
                  <c:y val="-7.49999999999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Алкохол</c:v>
                </c:pt>
                <c:pt idx="1">
                  <c:v>Наркотични вещества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>
                  <c:v>234</c:v>
                </c:pt>
                <c:pt idx="1">
                  <c:v>161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65472"/>
        <c:axId val="138008192"/>
        <c:axId val="0"/>
      </c:bar3DChart>
      <c:catAx>
        <c:axId val="239465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38008192"/>
        <c:crosses val="autoZero"/>
        <c:auto val="1"/>
        <c:lblAlgn val="ctr"/>
        <c:lblOffset val="100"/>
        <c:noMultiLvlLbl val="0"/>
      </c:catAx>
      <c:valAx>
        <c:axId val="138008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239465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91859631590448"/>
          <c:y val="0.10648646653543309"/>
          <c:w val="0.14806118329733289"/>
          <c:h val="0.19952706692913388"/>
        </c:manualLayout>
      </c:layout>
      <c:overlay val="0"/>
      <c:txPr>
        <a:bodyPr/>
        <a:lstStyle/>
        <a:p>
          <a:pPr>
            <a:defRPr sz="1400" b="1" i="0" baseline="0">
              <a:latin typeface="Cambria" panose="02040503050406030204" pitchFamily="18" charset="0"/>
            </a:defRPr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Неправоспособни водачи</c:v>
                </c:pt>
              </c:strCache>
            </c:strRef>
          </c:tx>
          <c:spPr>
            <a:gradFill>
              <a:gsLst>
                <a:gs pos="62000">
                  <a:srgbClr val="FF3399"/>
                </a:gs>
                <a:gs pos="2000">
                  <a:srgbClr val="FF3399"/>
                </a:gs>
                <a:gs pos="10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63000">
                    <a:srgbClr val="00FF99"/>
                  </a:gs>
                  <a:gs pos="2000">
                    <a:srgbClr val="00FF99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62000">
                    <a:srgbClr val="FF3399"/>
                  </a:gs>
                  <a:gs pos="2000">
                    <a:srgbClr val="FF0066"/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3.6629940584505825E-2"/>
                  <c:y val="-3.2757746576557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629940584505825E-2"/>
                  <c:y val="-3.27577465765575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 baseline="0">
                    <a:latin typeface="Cambria" panose="02040503050406030204" pitchFamily="18" charset="0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2019 г.</c:v>
                </c:pt>
                <c:pt idx="1">
                  <c:v>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126</c:v>
                </c:pt>
                <c:pt idx="1">
                  <c:v>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466496"/>
        <c:axId val="137953280"/>
        <c:axId val="0"/>
      </c:bar3DChart>
      <c:catAx>
        <c:axId val="239466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Cambria" panose="02040503050406030204" pitchFamily="18" charset="0"/>
              </a:defRPr>
            </a:pPr>
            <a:endParaRPr lang="bg-BG"/>
          </a:p>
        </c:txPr>
        <c:crossAx val="137953280"/>
        <c:crosses val="autoZero"/>
        <c:auto val="1"/>
        <c:lblAlgn val="ctr"/>
        <c:lblOffset val="100"/>
        <c:noMultiLvlLbl val="0"/>
      </c:catAx>
      <c:valAx>
        <c:axId val="137953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Cambria" panose="02040503050406030204" pitchFamily="18" charset="0"/>
              </a:defRPr>
            </a:pPr>
            <a:endParaRPr lang="bg-BG"/>
          </a:p>
        </c:txPr>
        <c:crossAx val="2394664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B14F7B-1385-489C-A15F-21D5F1B3E2DB}" type="datetimeFigureOut">
              <a:rPr lang="bg-BG" smtClean="0"/>
              <a:t>10.3.2021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3934E8-FE9C-451D-8647-62240FE9F99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лавие 4"/>
          <p:cNvSpPr>
            <a:spLocks noGrp="1"/>
          </p:cNvSpPr>
          <p:nvPr>
            <p:ph idx="1"/>
          </p:nvPr>
        </p:nvSpPr>
        <p:spPr>
          <a:xfrm>
            <a:off x="872067" y="1340768"/>
            <a:ext cx="7012301" cy="504056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АКЦЕНТИ ОТ СЪВМЕСТНАТА ДЕЙНОСТ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ОКРЪЖНА ПРОКУРАТУРА ВАРНА 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И ОБЛАСТНА ДИРЕКЦИЯ НА МВР ВАРНА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ЗА 2020 Г.</a:t>
            </a:r>
            <a:endParaRPr lang="bg-BG" sz="20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bg-BG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bg-BG" sz="2000" b="1" u="sng" spc="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336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93055"/>
            <a:ext cx="8229600" cy="687673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idx="1"/>
          </p:nvPr>
        </p:nvSpPr>
        <p:spPr>
          <a:xfrm>
            <a:off x="676656" y="1340768"/>
            <a:ext cx="3822192" cy="1224136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Управление на МПС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от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неправоспособни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шофьори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, общ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брой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ДП</a:t>
            </a:r>
            <a:endParaRPr lang="bg-BG" sz="2000" dirty="0"/>
          </a:p>
        </p:txBody>
      </p:sp>
      <p:graphicFrame>
        <p:nvGraphicFramePr>
          <p:cNvPr id="7" name="Контейнер за съдържани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6445865"/>
              </p:ext>
            </p:extLst>
          </p:nvPr>
        </p:nvGraphicFramePr>
        <p:xfrm>
          <a:off x="683568" y="2636912"/>
          <a:ext cx="3672408" cy="348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716016" y="1340768"/>
            <a:ext cx="3754376" cy="11521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Управление на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нерегистрирани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МПС, 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общ </a:t>
            </a:r>
            <a:r>
              <a:rPr lang="ru-RU" sz="2000" b="1" dirty="0" err="1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брой</a:t>
            </a:r>
            <a:r>
              <a:rPr lang="ru-RU" sz="2000" b="1" dirty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ДП</a:t>
            </a:r>
            <a:endParaRPr lang="bg-BG" sz="2000" dirty="0"/>
          </a:p>
        </p:txBody>
      </p:sp>
      <p:graphicFrame>
        <p:nvGraphicFramePr>
          <p:cNvPr id="8" name="Контейнер за съдържание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47880205"/>
              </p:ext>
            </p:extLst>
          </p:nvPr>
        </p:nvGraphicFramePr>
        <p:xfrm>
          <a:off x="4644008" y="2636912"/>
          <a:ext cx="38227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07" y="293055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643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Противодействие на </a:t>
            </a:r>
            <a:r>
              <a:rPr lang="ru-RU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разпространението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на </a:t>
            </a:r>
            <a:r>
              <a:rPr lang="ru-RU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наркотици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</a:t>
            </a:r>
            <a:r>
              <a:rPr lang="ru-RU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през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2020 г.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bg-BG" sz="2000" b="1" dirty="0" smtClean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Проведени операции в и около райони на учебни заведения за периода 15 септември – 31 декември 2020 г.</a:t>
            </a:r>
            <a:r>
              <a:rPr lang="en-US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</a:t>
            </a:r>
            <a:endParaRPr lang="bg-BG" sz="2000" b="1" dirty="0" smtClean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710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52" y="260648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Диаграма 4"/>
          <p:cNvGraphicFramePr/>
          <p:nvPr>
            <p:extLst>
              <p:ext uri="{D42A27DB-BD31-4B8C-83A1-F6EECF244321}">
                <p14:modId xmlns:p14="http://schemas.microsoft.com/office/powerpoint/2010/main" val="2788063607"/>
              </p:ext>
            </p:extLst>
          </p:nvPr>
        </p:nvGraphicFramePr>
        <p:xfrm>
          <a:off x="1524000" y="3140968"/>
          <a:ext cx="592832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009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лавие 4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5256584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Разследване за нерегламентирано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съхраняване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</a:t>
            </a:r>
            <a:r>
              <a:rPr lang="bg-BG" sz="2000" b="1" dirty="0">
                <a:latin typeface="Cambria" panose="02040503050406030204" pitchFamily="18" charset="0"/>
                <a:ea typeface="Cambria" panose="02040503050406030204" pitchFamily="18" charset="0"/>
              </a:rPr>
              <a:t>опасни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отпадъци </a:t>
            </a: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20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bg-BG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 algn="just"/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3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броя 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образувани досъдебни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производства за 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управление </a:t>
            </a:r>
            <a:r>
              <a:rPr lang="bg-BG" sz="1600" dirty="0">
                <a:latin typeface="Cambria" panose="02040503050406030204" pitchFamily="18" charset="0"/>
                <a:ea typeface="Cambria" panose="02040503050406030204" pitchFamily="18" charset="0"/>
              </a:rPr>
              <a:t>на опасни 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отпадъци в нарушение на установените правила.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В началото на м. май на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bg-BG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2020 г. е образувано досъдебно производство за замърсяването на Варненското езеро</a:t>
            </a:r>
            <a:endParaRPr lang="bg-BG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bg-BG" sz="2000" b="1" u="sng" spc="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934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лавие 4"/>
          <p:cNvSpPr>
            <a:spLocks noGrp="1"/>
          </p:cNvSpPr>
          <p:nvPr>
            <p:ph idx="1"/>
          </p:nvPr>
        </p:nvSpPr>
        <p:spPr>
          <a:xfrm>
            <a:off x="872067" y="980356"/>
            <a:ext cx="7408333" cy="5400972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Внесени за разглеждане в съда дела през 2020 г.</a:t>
            </a: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20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bg-BG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bg-BG" sz="2000" b="1" u="sng" spc="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2960165342"/>
              </p:ext>
            </p:extLst>
          </p:nvPr>
        </p:nvGraphicFramePr>
        <p:xfrm>
          <a:off x="1525187" y="2276872"/>
          <a:ext cx="5063037" cy="319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91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лавие 4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5040560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sz="2000" b="1" smtClean="0">
                <a:latin typeface="Cambria" panose="02040503050406030204" pitchFamily="18" charset="0"/>
                <a:ea typeface="Cambria" panose="02040503050406030204" pitchFamily="18" charset="0"/>
              </a:rPr>
              <a:t>Благодаря  </a:t>
            </a: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за вниманието!</a:t>
            </a:r>
            <a:endParaRPr lang="bg-BG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20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bg-BG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bg-BG" sz="2000" b="1" u="sng" spc="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1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онтейнер за съдържание 4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5001419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Регистрирани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престъпления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и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разкриваемост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в </a:t>
            </a:r>
            <a:r>
              <a:rPr lang="ru-RU" sz="24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проценти</a:t>
            </a:r>
            <a:r>
              <a:rPr lang="ru-RU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за периода 2011 г. – 2020 г.</a:t>
            </a:r>
          </a:p>
          <a:p>
            <a:endParaRPr lang="bg-BG" dirty="0"/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bg-BG" sz="2000" b="1" u="sng" spc="200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sz="2000" u="sng" spc="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3704164030"/>
              </p:ext>
            </p:extLst>
          </p:nvPr>
        </p:nvGraphicFramePr>
        <p:xfrm>
          <a:off x="755576" y="2204864"/>
          <a:ext cx="799079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7580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908721"/>
            <a:ext cx="8229600" cy="5184576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4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Регистрирани и разкрити убийства</a:t>
            </a:r>
            <a:endParaRPr lang="en-US" sz="2400" b="1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4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за периода 2017 г. – 2020 г.</a:t>
            </a:r>
            <a:endParaRPr lang="bg-BG" sz="2400" dirty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647700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84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1406115259"/>
              </p:ext>
            </p:extLst>
          </p:nvPr>
        </p:nvGraphicFramePr>
        <p:xfrm>
          <a:off x="1362209" y="2132856"/>
          <a:ext cx="6810191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993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908721"/>
            <a:ext cx="8229600" cy="5184576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4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Процент </a:t>
            </a:r>
            <a:r>
              <a:rPr lang="bg-BG" sz="2400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разкриваемост</a:t>
            </a:r>
            <a:r>
              <a:rPr lang="bg-BG" sz="24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при убийствата</a:t>
            </a:r>
            <a:endParaRPr lang="en-US" sz="2400" b="1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4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за периода 2017 г. – 2020 г.</a:t>
            </a:r>
            <a:endParaRPr lang="bg-BG" sz="2400" dirty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647700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84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1604758633"/>
              </p:ext>
            </p:extLst>
          </p:nvPr>
        </p:nvGraphicFramePr>
        <p:xfrm>
          <a:off x="1362209" y="2132856"/>
          <a:ext cx="6810191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27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19" cy="5145435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Противодействие на конвенционалната престъпност през 2020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0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Регистрирани престъпления</a:t>
            </a:r>
            <a:endParaRPr lang="bg-BG" sz="2000" dirty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81" y="260648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1968007133"/>
              </p:ext>
            </p:extLst>
          </p:nvPr>
        </p:nvGraphicFramePr>
        <p:xfrm>
          <a:off x="827584" y="2492896"/>
          <a:ext cx="7600759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5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80919" cy="5001419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Противодействие на телефонните измами през 2020 г.</a:t>
            </a:r>
            <a:endParaRPr lang="bg-BG" dirty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bg-BG" sz="2000" b="1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000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Регистрирани телефонни измами</a:t>
            </a:r>
            <a:endParaRPr lang="bg-BG" sz="2000" dirty="0"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710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78" y="260648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1272294844"/>
              </p:ext>
            </p:extLst>
          </p:nvPr>
        </p:nvGraphicFramePr>
        <p:xfrm>
          <a:off x="1475656" y="2636912"/>
          <a:ext cx="604867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73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лавие 4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328592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bg-BG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Проведени специализирани полицейски операции през 2020 г.</a:t>
            </a:r>
            <a:endParaRPr lang="bg-BG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2000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endParaRPr lang="bg-BG" sz="1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bg-BG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26376"/>
          </a:xfrm>
        </p:spPr>
        <p:txBody>
          <a:bodyPr>
            <a:normAutofit/>
          </a:bodyPr>
          <a:lstStyle/>
          <a:p>
            <a:r>
              <a:rPr lang="bg-BG" sz="2000" b="1" u="sng" spc="200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1329409746"/>
              </p:ext>
            </p:extLst>
          </p:nvPr>
        </p:nvGraphicFramePr>
        <p:xfrm>
          <a:off x="1524000" y="2348880"/>
          <a:ext cx="600032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84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400600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Противодействие на </a:t>
            </a:r>
            <a:r>
              <a:rPr lang="ru-RU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разпространението</a:t>
            </a:r>
            <a:r>
              <a:rPr lang="ru-RU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на </a:t>
            </a:r>
            <a:r>
              <a:rPr lang="ru-RU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наркотици</a:t>
            </a:r>
            <a:r>
              <a:rPr lang="ru-RU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</a:t>
            </a:r>
            <a:r>
              <a:rPr lang="ru-RU" b="1" dirty="0" err="1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през</a:t>
            </a:r>
            <a:r>
              <a:rPr lang="ru-RU" b="1" dirty="0" smtClean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2020 г.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bg-BG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Общо задържани количества наркотични вещества на територията на ОД МВР Варна в кг.</a:t>
            </a:r>
            <a:endParaRPr lang="ru-RU" sz="2000" b="1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710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2355480785"/>
              </p:ext>
            </p:extLst>
          </p:nvPr>
        </p:nvGraphicFramePr>
        <p:xfrm>
          <a:off x="683568" y="2420888"/>
          <a:ext cx="784887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4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Управление на МПС след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употреба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на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алкохол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и на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наркотични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вещества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през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2020 г. ,общ </a:t>
            </a:r>
            <a:r>
              <a:rPr lang="ru-RU" sz="20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брой</a:t>
            </a:r>
            <a:r>
              <a:rPr lang="ru-RU" sz="2000" b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 ДП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2000" b="1" dirty="0" smtClean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/>
            </a:endParaRP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710"/>
          </a:xfrm>
        </p:spPr>
        <p:txBody>
          <a:bodyPr/>
          <a:lstStyle/>
          <a:p>
            <a:r>
              <a:rPr lang="bg-BG" sz="2000" b="1" u="sng" spc="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ОКРЪЖНА ПРОКУРАТУРА – гр. ВАРНА</a:t>
            </a:r>
            <a:endParaRPr lang="bg-BG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28" y="260648"/>
            <a:ext cx="5048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Диаграма 6"/>
          <p:cNvGraphicFramePr/>
          <p:nvPr>
            <p:extLst>
              <p:ext uri="{D42A27DB-BD31-4B8C-83A1-F6EECF244321}">
                <p14:modId xmlns:p14="http://schemas.microsoft.com/office/powerpoint/2010/main" val="1561052352"/>
              </p:ext>
            </p:extLst>
          </p:nvPr>
        </p:nvGraphicFramePr>
        <p:xfrm>
          <a:off x="827584" y="2132856"/>
          <a:ext cx="7344815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4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ълна">
  <a:themeElements>
    <a:clrScheme name="Въ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ъ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ъ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710</TotalTime>
  <Words>341</Words>
  <Application>Microsoft Office PowerPoint</Application>
  <PresentationFormat>Презентация на цял екран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14</vt:i4>
      </vt:variant>
    </vt:vector>
  </HeadingPairs>
  <TitlesOfParts>
    <vt:vector size="15" baseType="lpstr">
      <vt:lpstr>Вълна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  <vt:lpstr>ОКРЪЖНА ПРОКУРАТУРА – гр. ВАРНА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User</dc:creator>
  <cp:lastModifiedBy>Мадлен Шишманова</cp:lastModifiedBy>
  <cp:revision>77</cp:revision>
  <dcterms:created xsi:type="dcterms:W3CDTF">2021-03-08T10:53:22Z</dcterms:created>
  <dcterms:modified xsi:type="dcterms:W3CDTF">2021-03-10T07:09:16Z</dcterms:modified>
</cp:coreProperties>
</file>