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67" r:id="rId4"/>
    <p:sldId id="268" r:id="rId5"/>
    <p:sldId id="260" r:id="rId6"/>
    <p:sldId id="257" r:id="rId7"/>
    <p:sldId id="258" r:id="rId8"/>
    <p:sldId id="269" r:id="rId9"/>
    <p:sldId id="259" r:id="rId10"/>
    <p:sldId id="261" r:id="rId11"/>
    <p:sldId id="270" r:id="rId12"/>
    <p:sldId id="283" r:id="rId13"/>
    <p:sldId id="290" r:id="rId14"/>
    <p:sldId id="289" r:id="rId15"/>
    <p:sldId id="288" r:id="rId16"/>
    <p:sldId id="287" r:id="rId17"/>
    <p:sldId id="286" r:id="rId18"/>
    <p:sldId id="285" r:id="rId19"/>
    <p:sldId id="284" r:id="rId20"/>
    <p:sldId id="291" r:id="rId21"/>
    <p:sldId id="292" r:id="rId22"/>
    <p:sldId id="262" r:id="rId23"/>
    <p:sldId id="274" r:id="rId24"/>
    <p:sldId id="282" r:id="rId25"/>
    <p:sldId id="281" r:id="rId26"/>
    <p:sldId id="280" r:id="rId27"/>
    <p:sldId id="279" r:id="rId28"/>
    <p:sldId id="278" r:id="rId29"/>
    <p:sldId id="277" r:id="rId30"/>
    <p:sldId id="276" r:id="rId31"/>
    <p:sldId id="263" r:id="rId32"/>
    <p:sldId id="264" r:id="rId33"/>
    <p:sldId id="265" r:id="rId34"/>
    <p:sldId id="271" r:id="rId35"/>
    <p:sldId id="266" r:id="rId36"/>
    <p:sldId id="273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65" autoAdjust="0"/>
    <p:restoredTop sz="94660"/>
  </p:normalViewPr>
  <p:slideViewPr>
    <p:cSldViewPr>
      <p:cViewPr>
        <p:scale>
          <a:sx n="79" d="100"/>
          <a:sy n="79" d="100"/>
        </p:scale>
        <p:origin x="-15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EC4E60-E53C-4DA8-932E-DD755604C2CC}" type="datetimeFigureOut">
              <a:rPr lang="bg-BG" smtClean="0"/>
              <a:t>20.7.2016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5109FF-6F3C-4827-A4D1-0DC36ACC7D6F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val="30376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36504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bg-BG" sz="1400" b="1" dirty="0" smtClean="0"/>
              <a:t>	</a:t>
            </a:r>
            <a:r>
              <a:rPr lang="bg-BG" b="1" dirty="0" smtClean="0"/>
              <a:t>Едва </a:t>
            </a:r>
            <a:r>
              <a:rPr lang="bg-BG" b="1" dirty="0"/>
              <a:t>след възлагане на 29.2.2016г. на проверката от ВАП, контролните органи от МВР са  приложили разпоредбата на чл.155 от ЗОБВВПИ по отношение на лица, срещу които в предходен период са образувани досъдебни производства</a:t>
            </a:r>
            <a:r>
              <a:rPr lang="bg-BG" b="1" dirty="0" smtClean="0"/>
              <a:t>.</a:t>
            </a:r>
            <a:r>
              <a:rPr lang="bg-BG" dirty="0"/>
              <a:t> </a:t>
            </a:r>
            <a:endParaRPr lang="bg-BG" dirty="0" smtClean="0"/>
          </a:p>
          <a:p>
            <a:pPr marL="137160" indent="0" algn="just">
              <a:buNone/>
            </a:pPr>
            <a:r>
              <a:rPr lang="bg-BG" dirty="0" smtClean="0"/>
              <a:t>	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2635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192728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	Лице</a:t>
            </a:r>
            <a:r>
              <a:rPr lang="ru-RU" sz="2400" dirty="0"/>
              <a:t>, </a:t>
            </a:r>
            <a:r>
              <a:rPr lang="ru-RU" sz="2400" dirty="0" err="1"/>
              <a:t>срещу</a:t>
            </a:r>
            <a:r>
              <a:rPr lang="ru-RU" sz="2400" dirty="0"/>
              <a:t>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има</a:t>
            </a:r>
            <a:r>
              <a:rPr lang="ru-RU" sz="2400" dirty="0"/>
              <a:t> </a:t>
            </a:r>
            <a:r>
              <a:rPr lang="ru-RU" sz="2400" dirty="0" err="1"/>
              <a:t>образувано</a:t>
            </a:r>
            <a:r>
              <a:rPr lang="ru-RU" sz="2400" dirty="0"/>
              <a:t> </a:t>
            </a:r>
            <a:r>
              <a:rPr lang="ru-RU" sz="2400" dirty="0" err="1"/>
              <a:t>досъдебно</a:t>
            </a:r>
            <a:r>
              <a:rPr lang="ru-RU" sz="2400" dirty="0"/>
              <a:t> производство за </a:t>
            </a:r>
            <a:r>
              <a:rPr lang="ru-RU" sz="2400" dirty="0" err="1"/>
              <a:t>престъпление</a:t>
            </a:r>
            <a:r>
              <a:rPr lang="ru-RU" sz="2400" dirty="0"/>
              <a:t> от общ характер: С Решение от 29.03.2016г. на </a:t>
            </a:r>
            <a:r>
              <a:rPr lang="ru-RU" sz="2400" dirty="0" err="1"/>
              <a:t>Началника</a:t>
            </a:r>
            <a:r>
              <a:rPr lang="ru-RU" sz="2400" dirty="0"/>
              <a:t> РУ на МВР </a:t>
            </a:r>
            <a:r>
              <a:rPr lang="ru-RU" sz="2400" dirty="0" err="1"/>
              <a:t>Разград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отнети</a:t>
            </a:r>
            <a:r>
              <a:rPr lang="ru-RU" sz="2400" dirty="0"/>
              <a:t> </a:t>
            </a:r>
            <a:r>
              <a:rPr lang="ru-RU" sz="2400" dirty="0" smtClean="0"/>
              <a:t>10 </a:t>
            </a:r>
            <a:r>
              <a:rPr lang="ru-RU" sz="2400" dirty="0" err="1"/>
              <a:t>огнестрелни</a:t>
            </a:r>
            <a:r>
              <a:rPr lang="ru-RU" sz="2400" dirty="0"/>
              <a:t> </a:t>
            </a:r>
            <a:r>
              <a:rPr lang="ru-RU" sz="2400" dirty="0" err="1"/>
              <a:t>оръжия</a:t>
            </a:r>
            <a:r>
              <a:rPr lang="ru-RU" sz="2400" dirty="0"/>
              <a:t>, </a:t>
            </a:r>
            <a:r>
              <a:rPr lang="ru-RU" sz="2400" dirty="0" err="1"/>
              <a:t>както</a:t>
            </a:r>
            <a:r>
              <a:rPr lang="ru-RU" sz="2400" dirty="0"/>
              <a:t> </a:t>
            </a:r>
            <a:r>
              <a:rPr lang="ru-RU" sz="2400" dirty="0" err="1"/>
              <a:t>следва</a:t>
            </a:r>
            <a:r>
              <a:rPr lang="ru-RU" sz="2400" dirty="0" smtClean="0"/>
              <a:t>: </a:t>
            </a:r>
            <a:r>
              <a:rPr lang="ru-RU" sz="2400" dirty="0"/>
              <a:t>	- </a:t>
            </a:r>
            <a:r>
              <a:rPr lang="ru-RU" sz="2400" dirty="0" err="1"/>
              <a:t>надцевка</a:t>
            </a:r>
            <a:r>
              <a:rPr lang="ru-RU" sz="2400" dirty="0"/>
              <a:t>  „Браунинг” с кал.12  </a:t>
            </a:r>
            <a:endParaRPr lang="ru-RU" sz="2400" dirty="0" smtClean="0"/>
          </a:p>
          <a:p>
            <a:pPr marL="137160" indent="0" algn="just">
              <a:buNone/>
            </a:pPr>
            <a:r>
              <a:rPr lang="ru-RU" sz="2400" dirty="0" smtClean="0"/>
              <a:t>	- </a:t>
            </a:r>
            <a:r>
              <a:rPr lang="ru-RU" sz="2400" dirty="0" err="1" smtClean="0"/>
              <a:t>ловна</a:t>
            </a:r>
            <a:r>
              <a:rPr lang="ru-RU" sz="2400" dirty="0" smtClean="0"/>
              <a:t> карабина „Берета” с кал. 9,3х74R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</a:t>
            </a:r>
            <a:r>
              <a:rPr lang="ru-RU" sz="2400" dirty="0" err="1"/>
              <a:t>Валтер</a:t>
            </a:r>
            <a:r>
              <a:rPr lang="ru-RU" sz="2400" dirty="0"/>
              <a:t>” G 22 с кал. 22LR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„ДВМ”  Маузер 98 с кал. 458 WIN MAG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</a:t>
            </a:r>
            <a:r>
              <a:rPr lang="ru-RU" sz="2400" dirty="0" err="1"/>
              <a:t>Зауер</a:t>
            </a:r>
            <a:r>
              <a:rPr lang="ru-RU" sz="2400" dirty="0"/>
              <a:t>”  80 с кал. 9,3х64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„Маузер”  М 03 с кал. 30-06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</a:t>
            </a:r>
            <a:r>
              <a:rPr lang="ru-RU" sz="2400" dirty="0" err="1"/>
              <a:t>Ферлах</a:t>
            </a:r>
            <a:r>
              <a:rPr lang="ru-RU" sz="2400" dirty="0"/>
              <a:t>”  М с кал. 7х65  </a:t>
            </a:r>
          </a:p>
          <a:p>
            <a:pPr marL="137160" indent="0" algn="just">
              <a:buNone/>
            </a:pPr>
            <a:r>
              <a:rPr lang="ru-RU" sz="2400" dirty="0"/>
              <a:t>	- </a:t>
            </a:r>
            <a:r>
              <a:rPr lang="ru-RU" sz="2400" dirty="0" err="1"/>
              <a:t>ловна</a:t>
            </a:r>
            <a:r>
              <a:rPr lang="ru-RU" sz="2400" dirty="0"/>
              <a:t> карабина „</a:t>
            </a:r>
            <a:r>
              <a:rPr lang="ru-RU" sz="2400" dirty="0" err="1"/>
              <a:t>Хаупман</a:t>
            </a:r>
            <a:r>
              <a:rPr lang="ru-RU" sz="2400" dirty="0"/>
              <a:t>”  </a:t>
            </a:r>
            <a:r>
              <a:rPr lang="ru-RU" sz="2400" dirty="0" err="1"/>
              <a:t>Ферлах</a:t>
            </a:r>
            <a:r>
              <a:rPr lang="ru-RU" sz="2400" dirty="0"/>
              <a:t>, Маузер 98 с кал. 6.5 х 68  </a:t>
            </a:r>
          </a:p>
          <a:p>
            <a:pPr marL="137160" indent="0" algn="just">
              <a:buNone/>
            </a:pPr>
            <a:r>
              <a:rPr lang="ru-RU" sz="2400" dirty="0"/>
              <a:t>и </a:t>
            </a:r>
            <a:r>
              <a:rPr lang="ru-RU" sz="2400" dirty="0" err="1"/>
              <a:t>късоцевно</a:t>
            </a:r>
            <a:r>
              <a:rPr lang="ru-RU" sz="2400" dirty="0"/>
              <a:t> </a:t>
            </a:r>
            <a:r>
              <a:rPr lang="ru-RU" sz="2400" dirty="0" err="1"/>
              <a:t>огнестрелно</a:t>
            </a:r>
            <a:r>
              <a:rPr lang="ru-RU" sz="2400" dirty="0"/>
              <a:t> </a:t>
            </a:r>
            <a:r>
              <a:rPr lang="ru-RU" sz="2400" dirty="0" err="1"/>
              <a:t>оръжие</a:t>
            </a:r>
            <a:r>
              <a:rPr lang="ru-RU" sz="2400" dirty="0"/>
              <a:t>, </a:t>
            </a:r>
            <a:r>
              <a:rPr lang="ru-RU" sz="2400" dirty="0" err="1"/>
              <a:t>придобито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юридическо</a:t>
            </a:r>
            <a:r>
              <a:rPr lang="ru-RU" sz="2400" dirty="0"/>
              <a:t> лица:</a:t>
            </a:r>
          </a:p>
          <a:p>
            <a:pPr marL="137160" indent="0" algn="just">
              <a:buNone/>
            </a:pPr>
            <a:r>
              <a:rPr lang="ru-RU" sz="2400" dirty="0"/>
              <a:t>	- пистолет „</a:t>
            </a:r>
            <a:r>
              <a:rPr lang="ru-RU" sz="2400" dirty="0" err="1"/>
              <a:t>Валтер</a:t>
            </a:r>
            <a:r>
              <a:rPr lang="ru-RU" sz="2400" dirty="0"/>
              <a:t>”  Р990 с кал. 9х19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5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„Берета” с кал. 9,3х74R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848871" cy="3672408"/>
          </a:xfrm>
        </p:spPr>
      </p:pic>
    </p:spTree>
    <p:extLst>
      <p:ext uri="{BB962C8B-B14F-4D97-AF65-F5344CB8AC3E}">
        <p14:creationId xmlns:p14="http://schemas.microsoft.com/office/powerpoint/2010/main" val="58780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„Валтер” G 22 с кал. 22LR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7920880" cy="3672408"/>
          </a:xfrm>
        </p:spPr>
      </p:pic>
    </p:spTree>
    <p:extLst>
      <p:ext uri="{BB962C8B-B14F-4D97-AF65-F5344CB8AC3E}">
        <p14:creationId xmlns:p14="http://schemas.microsoft.com/office/powerpoint/2010/main" val="72528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„ДВМ”  Маузер 98 с кал. 458 WIN MAG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064896" cy="4708525"/>
          </a:xfrm>
        </p:spPr>
      </p:pic>
    </p:spTree>
    <p:extLst>
      <p:ext uri="{BB962C8B-B14F-4D97-AF65-F5344CB8AC3E}">
        <p14:creationId xmlns:p14="http://schemas.microsoft.com/office/powerpoint/2010/main" val="14182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„Зауер”  80 с кал. 9,3х64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404"/>
            <a:ext cx="8363272" cy="4632116"/>
          </a:xfrm>
        </p:spPr>
      </p:pic>
    </p:spTree>
    <p:extLst>
      <p:ext uri="{BB962C8B-B14F-4D97-AF65-F5344CB8AC3E}">
        <p14:creationId xmlns:p14="http://schemas.microsoft.com/office/powerpoint/2010/main" val="98199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„Маузер”  М 03 с кал. 30-06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76863" cy="4248472"/>
          </a:xfrm>
        </p:spPr>
      </p:pic>
    </p:spTree>
    <p:extLst>
      <p:ext uri="{BB962C8B-B14F-4D97-AF65-F5344CB8AC3E}">
        <p14:creationId xmlns:p14="http://schemas.microsoft.com/office/powerpoint/2010/main" val="76235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„Ферлах” 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3584"/>
            <a:ext cx="8229600" cy="4189711"/>
          </a:xfrm>
        </p:spPr>
      </p:pic>
    </p:spTree>
    <p:extLst>
      <p:ext uri="{BB962C8B-B14F-4D97-AF65-F5344CB8AC3E}">
        <p14:creationId xmlns:p14="http://schemas.microsoft.com/office/powerpoint/2010/main" val="337806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64219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Ловна </a:t>
            </a:r>
            <a:r>
              <a:rPr lang="ru-RU" sz="4400" dirty="0"/>
              <a:t>карабина „Хаупман”  Ферлах, Маузер 98 с кал. 6.5 х 68 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848872" cy="4608512"/>
          </a:xfrm>
        </p:spPr>
      </p:pic>
    </p:spTree>
    <p:extLst>
      <p:ext uri="{BB962C8B-B14F-4D97-AF65-F5344CB8AC3E}">
        <p14:creationId xmlns:p14="http://schemas.microsoft.com/office/powerpoint/2010/main" val="260002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Пистолет </a:t>
            </a:r>
            <a:r>
              <a:rPr lang="ru-RU" sz="4400" dirty="0"/>
              <a:t>„Валтер”  Р990 с кал. 9х19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12768" cy="4464496"/>
          </a:xfrm>
        </p:spPr>
      </p:pic>
    </p:spTree>
    <p:extLst>
      <p:ext uri="{BB962C8B-B14F-4D97-AF65-F5344CB8AC3E}">
        <p14:creationId xmlns:p14="http://schemas.microsoft.com/office/powerpoint/2010/main" val="283798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608512"/>
          </a:xfrm>
        </p:spPr>
        <p:txBody>
          <a:bodyPr/>
          <a:lstStyle/>
          <a:p>
            <a:r>
              <a:rPr lang="bg-BG" dirty="0"/>
              <a:t>Върховна административна прокуратура </a:t>
            </a: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Контролна проверка по ЗОБВВПИ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3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39886"/>
            <a:ext cx="7344816" cy="49006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Ловна </a:t>
            </a:r>
            <a:r>
              <a:rPr lang="ru-RU" sz="2800" dirty="0"/>
              <a:t>карабина „Берета” с кал. 9,3х74R</a:t>
            </a:r>
            <a:endParaRPr lang="bg-BG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53888"/>
            <a:ext cx="1656184" cy="77491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2132856"/>
            <a:ext cx="7272808" cy="78590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Ловна карабина „Валтер” G 22 с кал. 22LR</a:t>
            </a:r>
            <a:endParaRPr lang="bg-BG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74657"/>
            <a:ext cx="1656184" cy="74410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04" y="3615187"/>
            <a:ext cx="7099431" cy="82192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Ловна карабина „ДВМ”  Маузер 98 с кал. 458 WIN MAG</a:t>
            </a:r>
            <a:endParaRPr lang="bg-BG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15188"/>
            <a:ext cx="1656184" cy="8219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504" y="5013176"/>
            <a:ext cx="7272808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Ловна карабина „Зауер”  80 с кал. 9,3х64</a:t>
            </a:r>
            <a:endParaRPr lang="bg-BG" sz="28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19421"/>
            <a:ext cx="1656184" cy="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5589241"/>
            <a:ext cx="6840760" cy="108011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Пистолет „Валтер”  Р990 с кал. 9х19</a:t>
            </a:r>
            <a:endParaRPr lang="bg-BG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1"/>
            <a:ext cx="2088232" cy="10801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768752" cy="113813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Ловна </a:t>
            </a:r>
            <a:r>
              <a:rPr lang="ru-RU" sz="2800" dirty="0"/>
              <a:t>карабина „Маузер”  М 03 с кал. 30-06</a:t>
            </a:r>
            <a:endParaRPr lang="bg-BG" sz="28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3" y="260648"/>
            <a:ext cx="2088232" cy="1140794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04" y="1988841"/>
            <a:ext cx="6768752" cy="12241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Ловна карабина „Ферлах”  </a:t>
            </a:r>
            <a:endParaRPr lang="bg-BG" sz="28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88840"/>
            <a:ext cx="2088232" cy="12241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504" y="3717032"/>
            <a:ext cx="6840760" cy="122413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Ловна карабина „Хаупман”  Ферлах, Маузер 98 с кал. 6.5 х 68  </a:t>
            </a:r>
            <a:endParaRPr lang="bg-BG" sz="28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3645024"/>
            <a:ext cx="21602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90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bg-BG" dirty="0" smtClean="0"/>
              <a:t>	Лице  </a:t>
            </a:r>
            <a:r>
              <a:rPr lang="bg-BG" dirty="0"/>
              <a:t>от с. </a:t>
            </a:r>
            <a:r>
              <a:rPr lang="bg-BG" dirty="0" smtClean="0"/>
              <a:t>Лазарово, </a:t>
            </a:r>
            <a:r>
              <a:rPr lang="bg-BG" dirty="0"/>
              <a:t>срещу което има образувано следствено дело от </a:t>
            </a:r>
            <a:r>
              <a:rPr lang="bg-BG" b="1" dirty="0"/>
              <a:t>2014г. за</a:t>
            </a:r>
            <a:r>
              <a:rPr lang="bg-BG" dirty="0"/>
              <a:t>  документно престъпление  вх. </a:t>
            </a:r>
            <a:r>
              <a:rPr lang="bg-BG" dirty="0" smtClean="0"/>
              <a:t>Делото </a:t>
            </a:r>
            <a:r>
              <a:rPr lang="bg-BG" dirty="0"/>
              <a:t>срещу това лице е в РС – Кнежа и е насрочено за 01.06.2016г. Решението за отнемане на огнестрелни оръжия на Началника на РУ- Кнежа е от  </a:t>
            </a:r>
            <a:r>
              <a:rPr lang="bg-BG" b="1" dirty="0"/>
              <a:t>19.04.2016г.</a:t>
            </a:r>
            <a:r>
              <a:rPr lang="bg-BG" dirty="0"/>
              <a:t>  и са отнети </a:t>
            </a:r>
            <a:r>
              <a:rPr lang="bg-BG" b="1" dirty="0"/>
              <a:t>7</a:t>
            </a:r>
            <a:r>
              <a:rPr lang="bg-BG" dirty="0"/>
              <a:t> </a:t>
            </a:r>
            <a:r>
              <a:rPr lang="bg-BG" dirty="0" smtClean="0"/>
              <a:t>огнестрелни </a:t>
            </a:r>
            <a:r>
              <a:rPr lang="bg-BG" dirty="0"/>
              <a:t>оръжия </a:t>
            </a:r>
            <a:r>
              <a:rPr lang="bg-BG" dirty="0" smtClean="0"/>
              <a:t>и </a:t>
            </a:r>
            <a:r>
              <a:rPr lang="bg-BG" b="1" dirty="0"/>
              <a:t>44</a:t>
            </a:r>
            <a:r>
              <a:rPr lang="bg-BG" dirty="0"/>
              <a:t> боеприпаси за тях, както следва: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пистолет, марка „Байкал”, кал. 9х18 мм,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едноцевка, „ИЖ-18ем-м”, кал. 12, </a:t>
            </a:r>
          </a:p>
          <a:p>
            <a:pPr marL="137160" indent="0" algn="just">
              <a:buNone/>
            </a:pPr>
            <a:r>
              <a:rPr lang="bg-BG" dirty="0" smtClean="0"/>
              <a:t>	- полуавтомат</a:t>
            </a:r>
            <a:r>
              <a:rPr lang="bg-BG" dirty="0"/>
              <a:t>, „Сайга”, кал. 12,  </a:t>
            </a:r>
          </a:p>
          <a:p>
            <a:pPr marL="137160" indent="0" algn="just">
              <a:buNone/>
            </a:pPr>
            <a:r>
              <a:rPr lang="bg-BG" dirty="0" smtClean="0"/>
              <a:t>	- едноцевка</a:t>
            </a:r>
            <a:r>
              <a:rPr lang="bg-BG" dirty="0"/>
              <a:t>, „ИЖ-18ем”, кал. 12,  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успоредка, „ИЖ-43ем”;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помпа, „Маверик”, кал. 12,  ;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надцевка, „ТОЗ-34ЕР”, кал. 12. 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0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Пистолет</a:t>
            </a:r>
            <a:r>
              <a:rPr lang="bg-BG" dirty="0"/>
              <a:t>, марка „Байкал”, кал. 9х18 мм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1600200"/>
            <a:ext cx="8071757" cy="4708525"/>
          </a:xfrm>
        </p:spPr>
      </p:pic>
    </p:spTree>
    <p:extLst>
      <p:ext uri="{BB962C8B-B14F-4D97-AF65-F5344CB8AC3E}">
        <p14:creationId xmlns:p14="http://schemas.microsoft.com/office/powerpoint/2010/main" val="398949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Едноцевка</a:t>
            </a:r>
            <a:r>
              <a:rPr lang="bg-BG" dirty="0"/>
              <a:t>, „ИЖ-18ем-м”, кал. 12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208911" cy="4708525"/>
          </a:xfrm>
        </p:spPr>
      </p:pic>
    </p:spTree>
    <p:extLst>
      <p:ext uri="{BB962C8B-B14F-4D97-AF65-F5344CB8AC3E}">
        <p14:creationId xmlns:p14="http://schemas.microsoft.com/office/powerpoint/2010/main" val="289323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Полуавтомат</a:t>
            </a:r>
            <a:r>
              <a:rPr lang="bg-BG" dirty="0"/>
              <a:t>, „Сайга”, кал. 12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416824" cy="4608512"/>
          </a:xfrm>
        </p:spPr>
      </p:pic>
    </p:spTree>
    <p:extLst>
      <p:ext uri="{BB962C8B-B14F-4D97-AF65-F5344CB8AC3E}">
        <p14:creationId xmlns:p14="http://schemas.microsoft.com/office/powerpoint/2010/main" val="123316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Едноцевка</a:t>
            </a:r>
            <a:r>
              <a:rPr lang="bg-BG" dirty="0"/>
              <a:t>, „ИЖ-18ем”, кал. 12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936"/>
            <a:ext cx="8229600" cy="2376264"/>
          </a:xfrm>
        </p:spPr>
      </p:pic>
    </p:spTree>
    <p:extLst>
      <p:ext uri="{BB962C8B-B14F-4D97-AF65-F5344CB8AC3E}">
        <p14:creationId xmlns:p14="http://schemas.microsoft.com/office/powerpoint/2010/main" val="3218759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Успоредка</a:t>
            </a:r>
            <a:r>
              <a:rPr lang="bg-BG" dirty="0"/>
              <a:t>, „ИЖ-43ем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885372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Помпа</a:t>
            </a:r>
            <a:r>
              <a:rPr lang="bg-BG" dirty="0"/>
              <a:t>, „Маверик”, кал. 12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768752" cy="3552105"/>
          </a:xfrm>
        </p:spPr>
      </p:pic>
    </p:spTree>
    <p:extLst>
      <p:ext uri="{BB962C8B-B14F-4D97-AF65-F5344CB8AC3E}">
        <p14:creationId xmlns:p14="http://schemas.microsoft.com/office/powerpoint/2010/main" val="407063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Надцевка</a:t>
            </a:r>
            <a:r>
              <a:rPr lang="bg-BG" dirty="0"/>
              <a:t>, „ТОЗ-34ЕР”, кал. 12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632847" cy="4708525"/>
          </a:xfrm>
        </p:spPr>
      </p:pic>
    </p:spTree>
    <p:extLst>
      <p:ext uri="{BB962C8B-B14F-4D97-AF65-F5344CB8AC3E}">
        <p14:creationId xmlns:p14="http://schemas.microsoft.com/office/powerpoint/2010/main" val="413976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Данни за 2014г.</a:t>
            </a:r>
            <a:endParaRPr lang="en-US" dirty="0"/>
          </a:p>
        </p:txBody>
      </p:sp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893867"/>
              </p:ext>
            </p:extLst>
          </p:nvPr>
        </p:nvGraphicFramePr>
        <p:xfrm>
          <a:off x="457200" y="1600200"/>
          <a:ext cx="8229600" cy="398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АПЕЛАТИВНИ РАЙОНИ</a:t>
                      </a:r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Брой</a:t>
                      </a:r>
                      <a:r>
                        <a:rPr lang="ru-RU" dirty="0" smtClean="0"/>
                        <a:t> физически и юридически лица</a:t>
                      </a:r>
                    </a:p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</a:t>
                      </a:r>
                      <a:r>
                        <a:rPr lang="ru-RU" dirty="0" err="1" smtClean="0"/>
                        <a:t>Огнестрелно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оръжие</a:t>
                      </a:r>
                      <a:r>
                        <a:rPr lang="ru-RU" dirty="0" smtClean="0"/>
                        <a:t> - система, марка и </a:t>
                      </a:r>
                      <a:r>
                        <a:rPr lang="ru-RU" dirty="0" err="1" smtClean="0"/>
                        <a:t>калибър</a:t>
                      </a:r>
                      <a:r>
                        <a:rPr lang="ru-RU" dirty="0" smtClean="0"/>
                        <a:t> - лично, </a:t>
                      </a:r>
                      <a:r>
                        <a:rPr lang="ru-RU" dirty="0" err="1" smtClean="0"/>
                        <a:t>служебно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фирмено</a:t>
                      </a:r>
                      <a:r>
                        <a:rPr lang="ru-RU" dirty="0" smtClean="0"/>
                        <a:t>/"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 на боеприпасите</a:t>
                      </a:r>
                    </a:p>
                    <a:p>
                      <a:endParaRPr lang="bg-BG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 -СОФИЯ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17037552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ПЛОВДИВ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12045428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ВАРНА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7575043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В. ТЪРНОВО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6017294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БУРГАС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6042374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48717691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20888"/>
            <a:ext cx="1371581" cy="89838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89" y="332656"/>
            <a:ext cx="1371583" cy="80009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40768"/>
            <a:ext cx="1371583" cy="82068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88" y="3645024"/>
            <a:ext cx="1371584" cy="36004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88" y="4365104"/>
            <a:ext cx="1371584" cy="504055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1288"/>
            <a:ext cx="1371583" cy="64807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69376" cy="800090"/>
          </a:xfrm>
        </p:spPr>
        <p:txBody>
          <a:bodyPr>
            <a:noAutofit/>
          </a:bodyPr>
          <a:lstStyle/>
          <a:p>
            <a:pPr algn="l"/>
            <a:r>
              <a:rPr lang="bg-BG" sz="2400" dirty="0" smtClean="0"/>
              <a:t>Пистолет</a:t>
            </a:r>
            <a:r>
              <a:rPr lang="bg-BG" sz="2800" dirty="0"/>
              <a:t>, марка „Байкал”, кал. 9х18 мм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512" y="1340768"/>
            <a:ext cx="7272808" cy="82068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dirty="0" smtClean="0"/>
              <a:t>Едноцевка, „ИЖ-18ем-м”, кал. 12</a:t>
            </a:r>
            <a:endParaRPr lang="bg-BG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512" y="2420888"/>
            <a:ext cx="7269376" cy="92697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dirty="0" smtClean="0"/>
              <a:t>Полуавтомат, „Сайга”, кал. 12</a:t>
            </a:r>
            <a:endParaRPr lang="bg-BG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3649588"/>
            <a:ext cx="7272808" cy="42748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dirty="0" smtClean="0"/>
              <a:t>Едноцевка, „ИЖ-18ем”, кал. 12</a:t>
            </a:r>
            <a:endParaRPr lang="bg-BG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9512" y="4365104"/>
            <a:ext cx="7272808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dirty="0" smtClean="0"/>
              <a:t>Успоредка, „ИЖ-43ем</a:t>
            </a:r>
            <a:endParaRPr lang="bg-BG" sz="2800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57192"/>
            <a:ext cx="1371583" cy="64807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79512" y="5157192"/>
            <a:ext cx="7272808" cy="63894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smtClean="0"/>
              <a:t>Помпа, „Маверик”, кал. 12</a:t>
            </a:r>
            <a:endParaRPr lang="bg-BG" sz="2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9512" y="6021288"/>
            <a:ext cx="7272808" cy="64807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smtClean="0"/>
              <a:t>Надцевка, „ТОЗ-34ЕР”, кал. 12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1824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dirty="0" smtClean="0"/>
              <a:t>Лице</a:t>
            </a:r>
            <a:r>
              <a:rPr lang="bg-BG" dirty="0"/>
              <a:t>, </a:t>
            </a:r>
            <a:r>
              <a:rPr lang="bg-BG" dirty="0" smtClean="0"/>
              <a:t>срещу </a:t>
            </a:r>
            <a:r>
              <a:rPr lang="bg-BG" dirty="0"/>
              <a:t>което е образувано досъдебно производство за обсебване. С решение от 14.04.2016 г. на началник РУ – Кнежа,  са отнети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късоцевно огнестрелно оръжие,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пистолет, марка „Байкал”, кал. 9х18 мм и </a:t>
            </a:r>
          </a:p>
          <a:p>
            <a:pPr marL="137160" indent="0" algn="just">
              <a:buNone/>
            </a:pPr>
            <a:r>
              <a:rPr lang="bg-BG" dirty="0" smtClean="0"/>
              <a:t>	- </a:t>
            </a:r>
            <a:r>
              <a:rPr lang="bg-BG" dirty="0"/>
              <a:t>39 броя боеприпаси кал. 9х18 мм</a:t>
            </a:r>
            <a:r>
              <a:rPr lang="bg-BG" dirty="0" smtClean="0"/>
              <a:t>.</a:t>
            </a:r>
          </a:p>
          <a:p>
            <a:pPr marL="137160" indent="0" algn="just">
              <a:buNone/>
            </a:pPr>
            <a:endParaRPr lang="bg-BG" dirty="0"/>
          </a:p>
          <a:p>
            <a:pPr algn="just"/>
            <a:r>
              <a:rPr lang="bg-BG" dirty="0" smtClean="0"/>
              <a:t>Лице</a:t>
            </a:r>
            <a:r>
              <a:rPr lang="bg-BG" dirty="0"/>
              <a:t>, срещу което има наказателно производство от 2014г. за данъчно престъпление в ОП Бургас;</a:t>
            </a:r>
          </a:p>
          <a:p>
            <a:pPr marL="137160" indent="0" algn="just">
              <a:buNone/>
            </a:pPr>
            <a:r>
              <a:rPr lang="bg-BG" dirty="0"/>
              <a:t> </a:t>
            </a:r>
            <a:endParaRPr lang="bg-BG" dirty="0" smtClean="0"/>
          </a:p>
          <a:p>
            <a:pPr algn="just"/>
            <a:r>
              <a:rPr lang="bg-BG" dirty="0" smtClean="0"/>
              <a:t>Две </a:t>
            </a:r>
            <a:r>
              <a:rPr lang="bg-BG" dirty="0"/>
              <a:t>лица, срещу които има влязла в сила осъдителна присъда за управляване на МПС с концентрация на алкохол в кръвта си над 1,2 на </a:t>
            </a:r>
            <a:r>
              <a:rPr lang="bg-BG" dirty="0" smtClean="0"/>
              <a:t>хиляда;</a:t>
            </a:r>
            <a:endParaRPr lang="bg-BG" dirty="0"/>
          </a:p>
          <a:p>
            <a:pPr marL="137160" indent="0" algn="just">
              <a:buNone/>
            </a:pPr>
            <a:r>
              <a:rPr lang="bg-BG" dirty="0"/>
              <a:t> </a:t>
            </a:r>
          </a:p>
          <a:p>
            <a:pPr algn="just"/>
            <a:r>
              <a:rPr lang="bg-BG" dirty="0" smtClean="0"/>
              <a:t>Две </a:t>
            </a:r>
            <a:r>
              <a:rPr lang="bg-BG" dirty="0"/>
              <a:t>лица, срещу които има наказателни производства от 2014г. за хулиганство, наблюдавани от  Военно окръжна прокуратура – </a:t>
            </a:r>
            <a:r>
              <a:rPr lang="bg-BG" dirty="0" smtClean="0"/>
              <a:t>гр.Варна;</a:t>
            </a:r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800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 smtClean="0"/>
              <a:t>Две </a:t>
            </a:r>
            <a:r>
              <a:rPr lang="bg-BG" dirty="0"/>
              <a:t>лица, срещу </a:t>
            </a:r>
            <a:r>
              <a:rPr lang="bg-BG" dirty="0" smtClean="0"/>
              <a:t>които </a:t>
            </a:r>
            <a:r>
              <a:rPr lang="bg-BG" dirty="0"/>
              <a:t>има наказателни производства от 2014г. и 2015г</a:t>
            </a:r>
            <a:r>
              <a:rPr lang="bg-BG" dirty="0" smtClean="0"/>
              <a:t>. </a:t>
            </a:r>
            <a:r>
              <a:rPr lang="bg-BG" dirty="0"/>
              <a:t>за причиняване на средна телесна повреда, наблюдавани от Районна прокуратура – Варна;</a:t>
            </a:r>
          </a:p>
          <a:p>
            <a:pPr algn="just"/>
            <a:r>
              <a:rPr lang="bg-BG" dirty="0" smtClean="0"/>
              <a:t>Три </a:t>
            </a:r>
            <a:r>
              <a:rPr lang="bg-BG" dirty="0"/>
              <a:t>лица, срещу които има досъдебни производства от 2014г. и 2015г.  за управляване на МПС с концентрация на алкохол в кръвта си над 1, 2 на </a:t>
            </a:r>
            <a:r>
              <a:rPr lang="bg-BG" dirty="0" smtClean="0"/>
              <a:t>хиляда;</a:t>
            </a:r>
            <a:endParaRPr lang="bg-BG" dirty="0"/>
          </a:p>
          <a:p>
            <a:pPr algn="just"/>
            <a:r>
              <a:rPr lang="bg-BG" dirty="0" smtClean="0"/>
              <a:t>Лице</a:t>
            </a:r>
            <a:r>
              <a:rPr lang="bg-BG" dirty="0"/>
              <a:t>, срещу което има досъдебно производство за документно престъпление от 2014г.</a:t>
            </a:r>
          </a:p>
          <a:p>
            <a:pPr lvl="0" algn="just"/>
            <a:r>
              <a:rPr lang="bg-BG" dirty="0" smtClean="0"/>
              <a:t>  </a:t>
            </a:r>
            <a:r>
              <a:rPr lang="bg-BG" dirty="0"/>
              <a:t>На </a:t>
            </a:r>
            <a:r>
              <a:rPr lang="bg-BG" b="1" dirty="0"/>
              <a:t>ЕТ има издадено Решение за отнемане на разрешението за носене на огнестрелнооръжие. Решението е </a:t>
            </a:r>
            <a:r>
              <a:rPr lang="bg-BG" b="1" dirty="0" smtClean="0"/>
              <a:t>невръчено, </a:t>
            </a:r>
            <a:r>
              <a:rPr lang="bg-BG" b="1" dirty="0"/>
              <a:t>тъй като лицето е към   момента  се намира в Следствен арест поопбвинение за участие в организирана престъпна група.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8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bg-BG" b="1" dirty="0"/>
              <a:t>При възложената от ВАП проверка  са установени </a:t>
            </a:r>
            <a:r>
              <a:rPr lang="bg-BG" b="1" dirty="0" smtClean="0"/>
              <a:t>и лица</a:t>
            </a:r>
            <a:r>
              <a:rPr lang="bg-BG" b="1" dirty="0"/>
              <a:t>,  за които са настъпили  обстоятелствата по чл. 58 ал.1 т.4 /лицето страда от психическо разстройство/ и т.8 /спрямо лицето са наложени мерки по Закона за защита от домашно насилие/ от </a:t>
            </a:r>
            <a:r>
              <a:rPr lang="bg-BG" b="1" dirty="0" smtClean="0"/>
              <a:t>ЗОБВВПИ. След намесата на ВАП разрешенията им са отнети.</a:t>
            </a:r>
            <a:endParaRPr lang="bg-BG" dirty="0"/>
          </a:p>
          <a:p>
            <a:pPr marL="137160" indent="0" algn="just">
              <a:buNone/>
            </a:pPr>
            <a:r>
              <a:rPr lang="bg-BG" dirty="0" smtClean="0"/>
              <a:t>			   ВАП установи: </a:t>
            </a:r>
          </a:p>
          <a:p>
            <a:pPr marL="137160" indent="0" algn="just">
              <a:buNone/>
            </a:pPr>
            <a:endParaRPr lang="bg-BG" dirty="0"/>
          </a:p>
          <a:p>
            <a:pPr marL="137160" indent="0" algn="just">
              <a:buNone/>
            </a:pPr>
            <a:r>
              <a:rPr lang="bg-BG" dirty="0" smtClean="0"/>
              <a:t>	  Две лица, страдащи от психично заболяване  и  </a:t>
            </a:r>
            <a:r>
              <a:rPr lang="bg-BG" dirty="0"/>
              <a:t>притежаващи огнестрелни оръжия, </a:t>
            </a:r>
            <a:r>
              <a:rPr lang="bg-BG" dirty="0" smtClean="0"/>
              <a:t>едното </a:t>
            </a:r>
            <a:r>
              <a:rPr lang="bg-BG" dirty="0"/>
              <a:t>от които е </a:t>
            </a:r>
            <a:r>
              <a:rPr lang="bg-BG" dirty="0" smtClean="0"/>
              <a:t>имало </a:t>
            </a:r>
            <a:r>
              <a:rPr lang="bg-BG" dirty="0"/>
              <a:t>гладкоцевна пушка - „ИЖ-54”,кал.12 мм</a:t>
            </a:r>
            <a:r>
              <a:rPr lang="bg-BG" dirty="0" smtClean="0"/>
              <a:t>.</a:t>
            </a:r>
          </a:p>
          <a:p>
            <a:pPr marL="137160" indent="0" algn="just">
              <a:buNone/>
            </a:pPr>
            <a:r>
              <a:rPr lang="bg-BG" dirty="0"/>
              <a:t>	</a:t>
            </a:r>
            <a:r>
              <a:rPr lang="bg-BG" dirty="0" smtClean="0"/>
              <a:t> Три </a:t>
            </a:r>
            <a:r>
              <a:rPr lang="bg-BG" dirty="0"/>
              <a:t>лица, спрямо които са наложени мерки по Закона за защита от домашно насилие </a:t>
            </a:r>
          </a:p>
          <a:p>
            <a:pPr marL="137160" indent="0" algn="just">
              <a:buNone/>
            </a:pPr>
            <a:endParaRPr lang="bg-BG" dirty="0"/>
          </a:p>
          <a:p>
            <a:pPr marL="137160" indent="0">
              <a:buNone/>
            </a:pPr>
            <a:r>
              <a:rPr lang="bg-BG" dirty="0"/>
              <a:t>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73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bg-BG" b="1" dirty="0" smtClean="0"/>
              <a:t>	</a:t>
            </a:r>
          </a:p>
          <a:p>
            <a:pPr marL="137160" indent="0" algn="ctr">
              <a:buNone/>
            </a:pPr>
            <a:r>
              <a:rPr lang="bg-BG" b="1" u="sng" dirty="0" smtClean="0"/>
              <a:t>ВАП УСТАНОВИ</a:t>
            </a:r>
          </a:p>
          <a:p>
            <a:pPr marL="137160" indent="0" algn="ctr">
              <a:buNone/>
            </a:pPr>
            <a:r>
              <a:rPr lang="bg-BG" b="1" u="sng" dirty="0" smtClean="0"/>
              <a:t>ЛИПСВА РЕГИСТЪР по </a:t>
            </a:r>
            <a:r>
              <a:rPr lang="bg-BG" b="1" u="sng" dirty="0"/>
              <a:t>чл.11 от </a:t>
            </a:r>
            <a:r>
              <a:rPr lang="bg-BG" b="1" u="sng" dirty="0" smtClean="0"/>
              <a:t>ЗОБВВПИ</a:t>
            </a:r>
          </a:p>
          <a:p>
            <a:pPr marL="137160" indent="0">
              <a:buNone/>
            </a:pPr>
            <a:endParaRPr lang="bg-BG" b="1" dirty="0"/>
          </a:p>
          <a:p>
            <a:pPr marL="137160" indent="0" algn="just">
              <a:buNone/>
            </a:pPr>
            <a:r>
              <a:rPr lang="bg-BG" b="1" dirty="0" smtClean="0"/>
              <a:t>На 28.06.2016 </a:t>
            </a:r>
            <a:r>
              <a:rPr lang="bg-BG" b="1" dirty="0"/>
              <a:t>г. </a:t>
            </a:r>
            <a:r>
              <a:rPr lang="bg-BG" b="1" dirty="0" smtClean="0"/>
              <a:t>във </a:t>
            </a:r>
            <a:r>
              <a:rPr lang="bg-BG" b="1" dirty="0"/>
              <a:t>ВАП </a:t>
            </a:r>
            <a:r>
              <a:rPr lang="bg-BG" b="1" dirty="0" smtClean="0"/>
              <a:t>е </a:t>
            </a:r>
            <a:r>
              <a:rPr lang="bg-BG" b="1" dirty="0"/>
              <a:t>получено писмо от главния секретар на </a:t>
            </a:r>
            <a:r>
              <a:rPr lang="bg-BG" b="1" dirty="0" smtClean="0"/>
              <a:t>МВР. </a:t>
            </a:r>
            <a:r>
              <a:rPr lang="bg-BG" b="1" dirty="0"/>
              <a:t>Видно от писмото „в структурите на министерството се ползва автоматизирана информационна система „Единен автоматизиран регистър по контрола на </a:t>
            </a:r>
            <a:r>
              <a:rPr lang="bg-BG" b="1" dirty="0" err="1"/>
              <a:t>общоопасните</a:t>
            </a:r>
            <a:r>
              <a:rPr lang="bg-BG" b="1" dirty="0"/>
              <a:t> средства</a:t>
            </a:r>
            <a:r>
              <a:rPr lang="bg-BG" b="1" dirty="0" smtClean="0"/>
              <a:t>“/</a:t>
            </a:r>
            <a:r>
              <a:rPr lang="bg-BG" b="1" dirty="0"/>
              <a:t>АИС „ЕАР-КОС“/, създадена в съответствие с изискванията на чл.11 от ЗОБВВПИ.</a:t>
            </a:r>
            <a:r>
              <a:rPr lang="bg-BG" dirty="0"/>
              <a:t> </a:t>
            </a:r>
            <a:r>
              <a:rPr lang="bg-BG" b="1" dirty="0"/>
              <a:t>Регистърът е в редовна експлоатация от 1.11.2013 г.“ Според главния секретар </a:t>
            </a:r>
            <a:r>
              <a:rPr lang="bg-BG" b="1" dirty="0" smtClean="0"/>
              <a:t>пълнотата </a:t>
            </a:r>
            <a:r>
              <a:rPr lang="bg-BG" b="1" dirty="0"/>
              <a:t>на информацията в АИС „ЕАР-КОС“ ще бъде гарантирана след </a:t>
            </a:r>
            <a:r>
              <a:rPr lang="bg-BG" b="1" dirty="0" smtClean="0"/>
              <a:t>1.11.2018г</a:t>
            </a:r>
            <a:r>
              <a:rPr lang="bg-BG" b="1" dirty="0"/>
              <a:t>.</a:t>
            </a:r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bg-BG" b="1" dirty="0" smtClean="0"/>
              <a:t>	Предвид </a:t>
            </a:r>
            <a:r>
              <a:rPr lang="bg-BG" b="1" dirty="0"/>
              <a:t>резултатите от проверката, Върховна административна прокуратура </a:t>
            </a:r>
            <a:r>
              <a:rPr lang="bg-BG" b="1" dirty="0" smtClean="0"/>
              <a:t>изпрати  </a:t>
            </a:r>
            <a:r>
              <a:rPr lang="bg-BG" b="1" dirty="0"/>
              <a:t>предложение до главния секретар на Министерство на вътрешните работи.  </a:t>
            </a:r>
            <a:endParaRPr lang="bg-BG" b="1" dirty="0" smtClean="0"/>
          </a:p>
          <a:p>
            <a:pPr marL="137160" indent="0" algn="just">
              <a:buNone/>
            </a:pPr>
            <a:r>
              <a:rPr lang="bg-BG" b="1" dirty="0" smtClean="0"/>
              <a:t>	Предложението </a:t>
            </a:r>
            <a:r>
              <a:rPr lang="bg-BG" b="1" dirty="0"/>
              <a:t>е </a:t>
            </a:r>
            <a:r>
              <a:rPr lang="bg-BG" b="1" dirty="0" smtClean="0"/>
              <a:t> главният </a:t>
            </a:r>
            <a:r>
              <a:rPr lang="bg-BG" b="1" dirty="0"/>
              <a:t>секретар </a:t>
            </a:r>
            <a:r>
              <a:rPr lang="bg-BG" b="1" dirty="0" smtClean="0"/>
              <a:t>незабавно да предприеме </a:t>
            </a:r>
            <a:r>
              <a:rPr lang="bg-BG" b="1" dirty="0"/>
              <a:t>необходимите действия за своевременно санкциониране на установените нарушения на ЗОБВВПИ, както и за съответстващо на интензивността на нарушенията планиране и осъществяване на контрола върху дейностите с оръжия и боеприпаси от полицейските органи на Министерството на вътрешните работи  по Наредба № Iз-2205 от 26.10.2012 г. за условията и реда за извършване на контрол върху дейностите с оръжия</a:t>
            </a:r>
            <a:r>
              <a:rPr lang="bg-BG" b="1" dirty="0" smtClean="0"/>
              <a:t>,</a:t>
            </a:r>
            <a:r>
              <a:rPr lang="bg-BG" b="1" dirty="0"/>
              <a:t> боеприпаси, взривни вещества и пиротехнически изделия съобразно резултатите от горепосочената проверка.</a:t>
            </a:r>
            <a:r>
              <a:rPr lang="bg-BG" b="1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88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8784976" cy="6408713"/>
          </a:xfrm>
        </p:spPr>
      </p:pic>
    </p:spTree>
    <p:extLst>
      <p:ext uri="{BB962C8B-B14F-4D97-AF65-F5344CB8AC3E}">
        <p14:creationId xmlns:p14="http://schemas.microsoft.com/office/powerpoint/2010/main" val="7454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48399"/>
              </p:ext>
            </p:extLst>
          </p:nvPr>
        </p:nvGraphicFramePr>
        <p:xfrm>
          <a:off x="457200" y="2204867"/>
          <a:ext cx="8075240" cy="432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857"/>
                <a:gridCol w="1416839"/>
                <a:gridCol w="1512168"/>
                <a:gridCol w="1008112"/>
                <a:gridCol w="1152128"/>
                <a:gridCol w="1224136"/>
              </a:tblGrid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АПЕЛАТИВНИ РАЙОНИ</a:t>
                      </a:r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самоохрана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охранителна дейност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ловни цели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спортни цели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други цели</a:t>
                      </a:r>
                      <a:endParaRPr lang="en-US" dirty="0"/>
                    </a:p>
                  </a:txBody>
                  <a:tcPr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 -СОФИЯ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1043</a:t>
                      </a:r>
                    </a:p>
                  </a:txBody>
                  <a:tcPr marL="9525" marR="9525" marT="9525" marB="0" anchor="b"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ПЛОВДИВ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</a:t>
                      </a:r>
                    </a:p>
                  </a:txBody>
                  <a:tcPr marL="9525" marR="9525" marT="9525" marB="0" anchor="b"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ВАРНА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</a:t>
                      </a:r>
                    </a:p>
                  </a:txBody>
                  <a:tcPr marL="9525" marR="9525" marT="9525" marB="0" anchor="b"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В. ТЪРНОВО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АП - БУРГАС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</a:tr>
              <a:tr h="462908"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Данни за 2014г.</a:t>
            </a:r>
            <a:endParaRPr lang="en-US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83568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За каква цел е предоставено разрешението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 fontScale="85000" lnSpcReduction="20000"/>
          </a:bodyPr>
          <a:lstStyle/>
          <a:p>
            <a:pPr marL="13716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29.2.2016г. </a:t>
            </a:r>
            <a:r>
              <a:rPr lang="ru-RU" dirty="0" err="1" smtClean="0"/>
              <a:t>Върховна</a:t>
            </a:r>
            <a:r>
              <a:rPr lang="ru-RU" dirty="0" smtClean="0"/>
              <a:t> </a:t>
            </a:r>
            <a:r>
              <a:rPr lang="ru-RU" dirty="0" err="1"/>
              <a:t>административна</a:t>
            </a:r>
            <a:r>
              <a:rPr lang="ru-RU" dirty="0"/>
              <a:t> </a:t>
            </a:r>
            <a:r>
              <a:rPr lang="ru-RU" dirty="0" smtClean="0"/>
              <a:t>прокуратура. </a:t>
            </a:r>
            <a:r>
              <a:rPr lang="ru-RU" dirty="0"/>
              <a:t>възложи на </a:t>
            </a:r>
            <a:r>
              <a:rPr lang="bg-BG" dirty="0"/>
              <a:t> основание чл.145 ал.1 т.3 от Закона за съдебната власт извършването на проверка от полицейските органи на МВР за спазването на Закона за оръжията, боеприпасите, взривните вещества и пиротехническите изделия  /ЗОБВВПИ/. </a:t>
            </a:r>
          </a:p>
          <a:p>
            <a:pPr marL="137160" indent="0" algn="just">
              <a:buNone/>
            </a:pPr>
            <a:r>
              <a:rPr lang="bg-BG" dirty="0"/>
              <a:t>	Проверката  е извършена в цялата страна през периода </a:t>
            </a:r>
            <a:r>
              <a:rPr lang="bg-BG" dirty="0" smtClean="0"/>
              <a:t>8.3.2016г. </a:t>
            </a:r>
            <a:r>
              <a:rPr lang="bg-BG" dirty="0"/>
              <a:t>– 27.5.2016г.  </a:t>
            </a:r>
          </a:p>
          <a:p>
            <a:pPr marL="137160" indent="0" algn="just">
              <a:buNone/>
            </a:pPr>
            <a:r>
              <a:rPr lang="bg-BG" dirty="0"/>
              <a:t>	</a:t>
            </a:r>
            <a:r>
              <a:rPr lang="bg-BG" dirty="0" smtClean="0"/>
              <a:t>Проверени </a:t>
            </a:r>
            <a:r>
              <a:rPr lang="bg-BG" dirty="0"/>
              <a:t>са </a:t>
            </a:r>
            <a:r>
              <a:rPr lang="bg-BG" b="1" dirty="0" smtClean="0"/>
              <a:t>120 </a:t>
            </a:r>
            <a:r>
              <a:rPr lang="bg-BG" b="1" dirty="0"/>
              <a:t>705 юридически и физически лица, </a:t>
            </a:r>
            <a:r>
              <a:rPr lang="bg-BG" dirty="0"/>
              <a:t>притежаващи разрешения за дейности  с огнестрелни оръжия и с боеприпаси. </a:t>
            </a:r>
          </a:p>
          <a:p>
            <a:pPr marL="137160" indent="0" algn="just">
              <a:buNone/>
            </a:pPr>
            <a:r>
              <a:rPr lang="bg-BG" dirty="0" smtClean="0"/>
              <a:t>	Установени </a:t>
            </a:r>
            <a:r>
              <a:rPr lang="bg-BG" dirty="0"/>
              <a:t>са общо </a:t>
            </a:r>
            <a:r>
              <a:rPr lang="bg-BG" b="1" dirty="0"/>
              <a:t>456  нарушения</a:t>
            </a:r>
            <a:r>
              <a:rPr lang="bg-BG" dirty="0"/>
              <a:t> на законовите разпоредбите за носене, използване и съхранение на огнестрелни оръжия и боеприпаси.</a:t>
            </a:r>
          </a:p>
          <a:p>
            <a:pPr marL="137160" indent="0" algn="just">
              <a:buNone/>
            </a:pPr>
            <a:r>
              <a:rPr lang="bg-BG" dirty="0" smtClean="0"/>
              <a:t>	Най-много </a:t>
            </a:r>
            <a:r>
              <a:rPr lang="bg-BG" b="1" dirty="0" smtClean="0"/>
              <a:t>- 164 </a:t>
            </a:r>
            <a:r>
              <a:rPr lang="bg-BG" b="1" dirty="0"/>
              <a:t>бр</a:t>
            </a:r>
            <a:r>
              <a:rPr lang="bg-BG" b="1" dirty="0" smtClean="0"/>
              <a:t>.</a:t>
            </a:r>
            <a:r>
              <a:rPr lang="bg-BG" dirty="0" smtClean="0"/>
              <a:t> </a:t>
            </a:r>
            <a:r>
              <a:rPr lang="bg-BG" dirty="0"/>
              <a:t>са нарушенията на чл.87 ал.1 от ЗОБВВПИ, изискващ подаване на заявление за подновяване на разрешение за съхранение и/или носене и употреба на огнестрелни оръжия и боеприпаси за тях в едномесечен срок преди изтичане на   срока  на  притежаваното разрешение. </a:t>
            </a:r>
          </a:p>
        </p:txBody>
      </p:sp>
    </p:spTree>
    <p:extLst>
      <p:ext uri="{BB962C8B-B14F-4D97-AF65-F5344CB8AC3E}">
        <p14:creationId xmlns:p14="http://schemas.microsoft.com/office/powerpoint/2010/main" val="30977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bg-BG" dirty="0" smtClean="0"/>
              <a:t>	В </a:t>
            </a:r>
            <a:r>
              <a:rPr lang="bg-BG" dirty="0"/>
              <a:t>резултат на проверката са установени </a:t>
            </a:r>
            <a:r>
              <a:rPr lang="bg-BG" b="1" dirty="0"/>
              <a:t>132 </a:t>
            </a:r>
            <a:r>
              <a:rPr lang="bg-BG" dirty="0"/>
              <a:t>случая, при които е отпаднала основателната причина по чл. 58  ал. 1 т. 10 от  ЗОБВВПИ, обосноваваща издаване на разрешение.</a:t>
            </a:r>
          </a:p>
          <a:p>
            <a:pPr marL="137160" indent="0" algn="just">
              <a:buNone/>
            </a:pPr>
            <a:r>
              <a:rPr lang="bg-BG" dirty="0" smtClean="0"/>
              <a:t>	Значителен – </a:t>
            </a:r>
            <a:r>
              <a:rPr lang="bg-BG" b="1" dirty="0" smtClean="0"/>
              <a:t>111 случая</a:t>
            </a:r>
            <a:r>
              <a:rPr lang="bg-BG" dirty="0" smtClean="0"/>
              <a:t> </a:t>
            </a:r>
            <a:r>
              <a:rPr lang="bg-BG" dirty="0"/>
              <a:t>е и броят на констатациите, че са настъпили обстоятелства по чл.58 ал.1 т.2-8 от  ЗОБВВПИ и се отнемат разрешенията на основание чл.155 от  ЗОБВВПИ. </a:t>
            </a:r>
          </a:p>
          <a:p>
            <a:pPr marL="137160" indent="0" algn="just">
              <a:buNone/>
            </a:pPr>
            <a:r>
              <a:rPr lang="bg-BG" dirty="0" smtClean="0"/>
              <a:t>	На </a:t>
            </a:r>
            <a:r>
              <a:rPr lang="bg-BG" dirty="0"/>
              <a:t>прокуратурата са изпратени </a:t>
            </a:r>
            <a:r>
              <a:rPr lang="bg-BG" b="1" dirty="0"/>
              <a:t>135 преписки</a:t>
            </a:r>
            <a:r>
              <a:rPr lang="bg-BG" dirty="0"/>
              <a:t> с данни за престъпление по чл</a:t>
            </a:r>
            <a:r>
              <a:rPr lang="bg-BG" b="1" dirty="0"/>
              <a:t>.339 от Наказателния кодекс.</a:t>
            </a:r>
            <a:endParaRPr lang="bg-BG" dirty="0"/>
          </a:p>
          <a:p>
            <a:pPr marL="137160" indent="0" algn="just">
              <a:buNone/>
            </a:pPr>
            <a:r>
              <a:rPr lang="bg-BG" dirty="0" smtClean="0"/>
              <a:t>	След </a:t>
            </a:r>
            <a:r>
              <a:rPr lang="bg-BG" dirty="0"/>
              <a:t>констатиране на  нарушенията на ЗОБВВПИ са </a:t>
            </a:r>
            <a:r>
              <a:rPr lang="bg-BG" dirty="0" smtClean="0"/>
              <a:t>  </a:t>
            </a:r>
            <a:r>
              <a:rPr lang="bg-BG" dirty="0"/>
              <a:t>съставени </a:t>
            </a:r>
            <a:r>
              <a:rPr lang="bg-BG" b="1" dirty="0"/>
              <a:t>193</a:t>
            </a:r>
            <a:r>
              <a:rPr lang="bg-BG" dirty="0"/>
              <a:t> акта за установяване на административни нарушения, </a:t>
            </a:r>
            <a:r>
              <a:rPr lang="bg-BG" b="1" dirty="0"/>
              <a:t>42 </a:t>
            </a:r>
            <a:r>
              <a:rPr lang="bg-BG" dirty="0"/>
              <a:t>наказателни постановления,  </a:t>
            </a:r>
            <a:r>
              <a:rPr lang="bg-BG" b="1" dirty="0"/>
              <a:t>92</a:t>
            </a:r>
            <a:r>
              <a:rPr lang="bg-BG" dirty="0"/>
              <a:t> отказа да се издаде разрешение за </a:t>
            </a:r>
            <a:r>
              <a:rPr lang="bg-BG" dirty="0" smtClean="0"/>
              <a:t>съхранение, </a:t>
            </a:r>
            <a:r>
              <a:rPr lang="bg-BG" dirty="0"/>
              <a:t>носене и употреба на огнестрелно оръжие и </a:t>
            </a:r>
            <a:r>
              <a:rPr lang="bg-BG" b="1" dirty="0"/>
              <a:t>112 решения за отнемане на огнестрелно оръжие</a:t>
            </a:r>
            <a:r>
              <a:rPr lang="bg-BG" b="1" dirty="0" smtClean="0"/>
              <a:t>.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0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bg-BG" sz="2400" dirty="0" smtClean="0"/>
          </a:p>
          <a:p>
            <a:pPr marL="137160" indent="0" algn="just">
              <a:buNone/>
            </a:pPr>
            <a:r>
              <a:rPr lang="bg-BG" sz="2400" dirty="0" smtClean="0"/>
              <a:t>	Областите</a:t>
            </a:r>
            <a:r>
              <a:rPr lang="bg-BG" sz="2400" dirty="0"/>
              <a:t>, в който ОДМВР са открили най-много нарушения, отделно от случаите, в които е сезирана прокуратурата с данни за престъпление по чл.339 от НК  са:</a:t>
            </a:r>
          </a:p>
          <a:p>
            <a:pPr marL="137160" indent="0" algn="just">
              <a:buNone/>
            </a:pPr>
            <a:r>
              <a:rPr lang="bg-BG" sz="2400" dirty="0" smtClean="0"/>
              <a:t>СДВР </a:t>
            </a:r>
            <a:r>
              <a:rPr lang="bg-BG" sz="2400" dirty="0"/>
              <a:t>– 73 нарушения; проверени са 20 630 </a:t>
            </a:r>
            <a:r>
              <a:rPr lang="bg-BG" sz="2400" dirty="0" smtClean="0"/>
              <a:t>лица;</a:t>
            </a:r>
            <a:endParaRPr lang="bg-BG" sz="2400" dirty="0"/>
          </a:p>
          <a:p>
            <a:pPr marL="137160" indent="0" algn="just">
              <a:buNone/>
            </a:pPr>
            <a:r>
              <a:rPr lang="bg-BG" sz="2400" dirty="0" smtClean="0"/>
              <a:t>ОДМВР </a:t>
            </a:r>
            <a:r>
              <a:rPr lang="bg-BG" sz="2400" dirty="0"/>
              <a:t>– София – 43 нарушения; проверени са 3 480 лица; </a:t>
            </a:r>
          </a:p>
          <a:p>
            <a:pPr marL="137160" indent="0" algn="just">
              <a:buNone/>
            </a:pPr>
            <a:r>
              <a:rPr lang="bg-BG" sz="2400" dirty="0"/>
              <a:t>ОДМВР – Пловдив –   43 нарушения; проверени са 15 866 лица;</a:t>
            </a:r>
          </a:p>
          <a:p>
            <a:pPr marL="137160" indent="0" algn="just">
              <a:buNone/>
            </a:pPr>
            <a:r>
              <a:rPr lang="bg-BG" sz="2400" dirty="0" smtClean="0"/>
              <a:t>ОДМВР-Кюстендил </a:t>
            </a:r>
            <a:r>
              <a:rPr lang="bg-BG" sz="2400" dirty="0"/>
              <a:t>-   32 нарушения; проверени са 1 175 лица;</a:t>
            </a:r>
          </a:p>
          <a:p>
            <a:pPr marL="137160" indent="0" algn="just">
              <a:buNone/>
            </a:pPr>
            <a:r>
              <a:rPr lang="bg-BG" sz="2400" dirty="0" smtClean="0"/>
              <a:t>ОДМВР-Бургас </a:t>
            </a:r>
            <a:r>
              <a:rPr lang="bg-BG" sz="2400" dirty="0"/>
              <a:t>- 32 нарушения; проверени са 6 549 </a:t>
            </a:r>
            <a:r>
              <a:rPr lang="bg-BG" sz="2400" dirty="0" smtClean="0"/>
              <a:t>лица;</a:t>
            </a:r>
          </a:p>
          <a:p>
            <a:pPr marL="137160" indent="0" algn="just">
              <a:buNone/>
            </a:pPr>
            <a:r>
              <a:rPr lang="bg-BG" sz="2400" dirty="0" smtClean="0"/>
              <a:t>ОДМВР- </a:t>
            </a:r>
            <a:r>
              <a:rPr lang="bg-BG" sz="2400" dirty="0"/>
              <a:t>Стара Загора – 29 нарушения;  проверени са 5 007 лица</a:t>
            </a:r>
            <a:r>
              <a:rPr lang="bg-BG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83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/>
              <a:t>2014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образувани</a:t>
            </a:r>
            <a:r>
              <a:rPr lang="ru-RU" dirty="0"/>
              <a:t> 14 </a:t>
            </a:r>
            <a:r>
              <a:rPr lang="ru-RU" dirty="0" err="1"/>
              <a:t>досъдебни</a:t>
            </a:r>
            <a:r>
              <a:rPr lang="ru-RU" dirty="0"/>
              <a:t> производства, а </a:t>
            </a:r>
            <a:r>
              <a:rPr lang="ru-RU" dirty="0" err="1"/>
              <a:t>през</a:t>
            </a:r>
            <a:r>
              <a:rPr lang="ru-RU" dirty="0"/>
              <a:t> 2016 г. </a:t>
            </a:r>
            <a:r>
              <a:rPr lang="ru-RU" dirty="0" err="1"/>
              <a:t>прокуратурата</a:t>
            </a:r>
            <a:r>
              <a:rPr lang="ru-RU" dirty="0"/>
              <a:t> е </a:t>
            </a:r>
            <a:r>
              <a:rPr lang="ru-RU" dirty="0" err="1"/>
              <a:t>сезирана</a:t>
            </a:r>
            <a:r>
              <a:rPr lang="ru-RU" dirty="0"/>
              <a:t> за 135 случая, при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открити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за </a:t>
            </a:r>
            <a:r>
              <a:rPr lang="ru-RU" dirty="0" err="1"/>
              <a:t>престъпление</a:t>
            </a:r>
            <a:r>
              <a:rPr lang="ru-RU" dirty="0"/>
              <a:t> по чл.339 от </a:t>
            </a:r>
            <a:r>
              <a:rPr lang="ru-RU" dirty="0" err="1"/>
              <a:t>Наказателния</a:t>
            </a:r>
            <a:r>
              <a:rPr lang="ru-RU" dirty="0"/>
              <a:t> кодекс. </a:t>
            </a:r>
          </a:p>
          <a:p>
            <a:pPr marL="137160" indent="0" algn="just">
              <a:buNone/>
            </a:pPr>
            <a:r>
              <a:rPr lang="ru-RU" dirty="0" smtClean="0"/>
              <a:t>	Пример</a:t>
            </a:r>
            <a:r>
              <a:rPr lang="ru-RU" dirty="0"/>
              <a:t>: в хода на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възложената</a:t>
            </a:r>
            <a:r>
              <a:rPr lang="ru-RU" dirty="0"/>
              <a:t> от ВАП проверка </a:t>
            </a:r>
            <a:r>
              <a:rPr lang="ru-RU" dirty="0" err="1"/>
              <a:t>контролните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от  РУ </a:t>
            </a:r>
            <a:r>
              <a:rPr lang="ru-RU" dirty="0" err="1"/>
              <a:t>Сливен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 установили, че лице </a:t>
            </a:r>
            <a:r>
              <a:rPr lang="ru-RU" dirty="0" err="1"/>
              <a:t>пренася</a:t>
            </a:r>
            <a:r>
              <a:rPr lang="ru-RU" dirty="0"/>
              <a:t> около 4кг. </a:t>
            </a:r>
            <a:r>
              <a:rPr lang="ru-RU" dirty="0" err="1"/>
              <a:t>взривно</a:t>
            </a:r>
            <a:r>
              <a:rPr lang="ru-RU" dirty="0"/>
              <a:t> вещество и 200 </a:t>
            </a:r>
            <a:r>
              <a:rPr lang="ru-RU" dirty="0" err="1"/>
              <a:t>бр</a:t>
            </a:r>
            <a:r>
              <a:rPr lang="ru-RU" dirty="0"/>
              <a:t>. </a:t>
            </a:r>
            <a:r>
              <a:rPr lang="ru-RU" dirty="0" err="1"/>
              <a:t>ел.детонатори</a:t>
            </a:r>
            <a:r>
              <a:rPr lang="ru-RU" dirty="0"/>
              <a:t> и е </a:t>
            </a:r>
            <a:r>
              <a:rPr lang="ru-RU" dirty="0" err="1"/>
              <a:t>образувано</a:t>
            </a:r>
            <a:r>
              <a:rPr lang="ru-RU" dirty="0"/>
              <a:t> от Районна прокуратура – </a:t>
            </a:r>
            <a:r>
              <a:rPr lang="ru-RU" dirty="0" err="1"/>
              <a:t>Сливен</a:t>
            </a:r>
            <a:r>
              <a:rPr lang="ru-RU" dirty="0"/>
              <a:t> </a:t>
            </a:r>
            <a:r>
              <a:rPr lang="ru-RU" dirty="0" err="1"/>
              <a:t>досъдебно</a:t>
            </a:r>
            <a:r>
              <a:rPr lang="ru-RU" dirty="0"/>
              <a:t> производство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лице за </a:t>
            </a:r>
            <a:r>
              <a:rPr lang="ru-RU" dirty="0" err="1"/>
              <a:t>държане</a:t>
            </a:r>
            <a:r>
              <a:rPr lang="ru-RU" dirty="0"/>
              <a:t> на </a:t>
            </a:r>
            <a:r>
              <a:rPr lang="ru-RU" dirty="0" err="1"/>
              <a:t>взривни</a:t>
            </a:r>
            <a:r>
              <a:rPr lang="ru-RU" dirty="0"/>
              <a:t> вещества в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размери</a:t>
            </a:r>
            <a:r>
              <a:rPr lang="ru-RU" dirty="0"/>
              <a:t> – чл. 339 ал.2 НК. </a:t>
            </a:r>
            <a:endParaRPr lang="ru-RU" dirty="0" smtClean="0"/>
          </a:p>
          <a:p>
            <a:pPr marL="137160" indent="0" algn="just">
              <a:buNone/>
            </a:pPr>
            <a:r>
              <a:rPr lang="bg-BG" dirty="0" smtClean="0"/>
              <a:t>	На </a:t>
            </a:r>
            <a:r>
              <a:rPr lang="bg-BG" dirty="0"/>
              <a:t>13.05.2016г. е задържан от районна прокуратура Сливен и по искане на прокуратура е взета спрямо него мярка за неотклонение „задържане под стража“.</a:t>
            </a:r>
          </a:p>
          <a:p>
            <a:pPr marL="137160" indent="0" algn="just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bg-BG" dirty="0" smtClean="0"/>
              <a:t>	Видно </a:t>
            </a:r>
            <a:r>
              <a:rPr lang="bg-BG" dirty="0"/>
              <a:t>от резултатите, най-много </a:t>
            </a:r>
            <a:r>
              <a:rPr lang="bg-BG" b="1" dirty="0"/>
              <a:t>- 164</a:t>
            </a:r>
            <a:r>
              <a:rPr lang="bg-BG" dirty="0"/>
              <a:t> са случаите на нарушения на чл.87 ал.1 от ЗОБВВПИ, изискващ подаване на заявление за подновяване на разрешение за съхранение и/или носене и употреба на огнестрелни оръжия и боеприпаси за тях в едномесечен срок преди изтичане на срока на  притежаваното разрешение. </a:t>
            </a:r>
          </a:p>
          <a:p>
            <a:pPr marL="137160" indent="0" algn="just">
              <a:buNone/>
            </a:pPr>
            <a:r>
              <a:rPr lang="bg-BG" dirty="0" smtClean="0"/>
              <a:t>	Висока </a:t>
            </a:r>
            <a:r>
              <a:rPr lang="bg-BG" dirty="0"/>
              <a:t>е обществената опасност при настъпване на обстоятелствата по чл.58 ал.1 от ЗОБВВПИ. Поради това, при настъпване на някое от обстоятелствата по чл. 58, ал. 1, т. 2 - 8 или при отпадане на основателната причина по чл. 58, ал. 1, т. 10 издаденото разрешение се отнема   на основание чл.155 ал.1 от ЗОБВВПИ  - </a:t>
            </a:r>
            <a:r>
              <a:rPr lang="bg-BG" b="1" dirty="0"/>
              <a:t>112 случая</a:t>
            </a:r>
            <a:r>
              <a:rPr lang="bg-BG" dirty="0"/>
              <a:t>. 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06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604</Words>
  <Application>Microsoft Office PowerPoint</Application>
  <PresentationFormat>Презентация на цял екран (4:3)</PresentationFormat>
  <Paragraphs>175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36</vt:i4>
      </vt:variant>
    </vt:vector>
  </HeadingPairs>
  <TitlesOfParts>
    <vt:vector size="37" baseType="lpstr">
      <vt:lpstr>Apex</vt:lpstr>
      <vt:lpstr>Презентация на PowerPoint</vt:lpstr>
      <vt:lpstr>Върховна административна прокуратура   Контролна проверка по ЗОБВВПИ</vt:lpstr>
      <vt:lpstr>Данни за 2014г.</vt:lpstr>
      <vt:lpstr>Данни за 2014г.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Ловна карабина „Берета” с кал. 9,3х74R</vt:lpstr>
      <vt:lpstr>Ловна карабина „Валтер” G 22 с кал. 22LR</vt:lpstr>
      <vt:lpstr>Ловна карабина „ДВМ”  Маузер 98 с кал. 458 WIN MAG</vt:lpstr>
      <vt:lpstr>Ловна карабина „Зауер”  80 с кал. 9,3х64</vt:lpstr>
      <vt:lpstr>Ловна карабина „Маузер”  М 03 с кал. 30-06</vt:lpstr>
      <vt:lpstr>Ловна карабина „Ферлах”  </vt:lpstr>
      <vt:lpstr>Ловна карабина „Хаупман”  Ферлах, Маузер 98 с кал. 6.5 х 68  </vt:lpstr>
      <vt:lpstr>Пистолет „Валтер”  Р990 с кал. 9х19</vt:lpstr>
      <vt:lpstr>Ловна карабина „Берета” с кал. 9,3х74R</vt:lpstr>
      <vt:lpstr>Ловна карабина „Маузер”  М 03 с кал. 30-06</vt:lpstr>
      <vt:lpstr>Презентация на PowerPoint</vt:lpstr>
      <vt:lpstr>Пистолет, марка „Байкал”, кал. 9х18 мм</vt:lpstr>
      <vt:lpstr>Едноцевка, „ИЖ-18ем-м”, кал. 12</vt:lpstr>
      <vt:lpstr>Полуавтомат, „Сайга”, кал. 12</vt:lpstr>
      <vt:lpstr>Едноцевка, „ИЖ-18ем”, кал. 12</vt:lpstr>
      <vt:lpstr>Успоредка, „ИЖ-43ем</vt:lpstr>
      <vt:lpstr>Помпа, „Маверик”, кал. 12</vt:lpstr>
      <vt:lpstr>Надцевка, „ТОЗ-34ЕР”, кал. 12</vt:lpstr>
      <vt:lpstr>Пистолет, марка „Байкал”, кал. 9х18 мм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Контролна проверка по ЗОБВВПИ</dc:title>
  <dc:creator>Боби Смилянов</dc:creator>
  <cp:lastModifiedBy>Теодора Тодорова</cp:lastModifiedBy>
  <cp:revision>30</cp:revision>
  <dcterms:created xsi:type="dcterms:W3CDTF">2016-07-14T13:00:55Z</dcterms:created>
  <dcterms:modified xsi:type="dcterms:W3CDTF">2016-07-20T07:06:29Z</dcterms:modified>
</cp:coreProperties>
</file>