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9"/>
  </p:notesMasterIdLst>
  <p:handoutMasterIdLst>
    <p:handoutMasterId r:id="rId10"/>
  </p:handoutMasterIdLst>
  <p:sldIdLst>
    <p:sldId id="307" r:id="rId4"/>
    <p:sldId id="309" r:id="rId5"/>
    <p:sldId id="329" r:id="rId6"/>
    <p:sldId id="313" r:id="rId7"/>
    <p:sldId id="331" r:id="rId8"/>
  </p:sldIdLst>
  <p:sldSz cx="9144000" cy="6858000" type="screen4x3"/>
  <p:notesSz cx="6858000" cy="9926638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AC8300"/>
    <a:srgbClr val="B88C00"/>
    <a:srgbClr val="C49500"/>
    <a:srgbClr val="DEA900"/>
    <a:srgbClr val="FF9933"/>
    <a:srgbClr val="00602B"/>
    <a:srgbClr val="F4EE00"/>
    <a:srgbClr val="008A3E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4417" autoAdjust="0"/>
  </p:normalViewPr>
  <p:slideViewPr>
    <p:cSldViewPr>
      <p:cViewPr varScale="1">
        <p:scale>
          <a:sx n="106" d="100"/>
          <a:sy n="106" d="100"/>
        </p:scale>
        <p:origin x="-16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ayout>
        <c:manualLayout>
          <c:xMode val="edge"/>
          <c:yMode val="edge"/>
          <c:x val="0.42549954183784966"/>
          <c:y val="0.90490317670217635"/>
          <c:w val="0.57423789386040391"/>
          <c:h val="7.4234571653073345E-2"/>
        </c:manualLayout>
      </c:layout>
      <c:overlay val="0"/>
      <c:txPr>
        <a:bodyPr/>
        <a:lstStyle/>
        <a:p>
          <a:pPr>
            <a:defRPr b="0"/>
          </a:pPr>
          <a:endParaRPr lang="bg-BG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bg-BG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774048938252384E-2"/>
          <c:y val="8.8547679090299716E-2"/>
          <c:w val="0.93022595106174777"/>
          <c:h val="0.891849345149808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206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49-4D5E-ACAB-D4AE8E89E894}"/>
              </c:ext>
            </c:extLst>
          </c:dPt>
          <c:dPt>
            <c:idx val="1"/>
            <c:bubble3D val="0"/>
            <c:explosion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49-4D5E-ACAB-D4AE8E89E894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49-4D5E-ACAB-D4AE8E89E894}"/>
                </c:ext>
              </c:extLst>
            </c:dLbl>
            <c:dLbl>
              <c:idx val="1"/>
              <c:layout>
                <c:manualLayout>
                  <c:x val="-5.5696757459200771E-3"/>
                  <c:y val="-0.34748162647303815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349-4D5E-ACAB-D4AE8E89E8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0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Sheet1!$F$49:$F$50</c:f>
              <c:strCache>
                <c:ptCount val="2"/>
                <c:pt idx="0">
                  <c:v>Образувани ДП</c:v>
                </c:pt>
                <c:pt idx="1">
                  <c:v>Приключени ДП 298</c:v>
                </c:pt>
              </c:strCache>
            </c:strRef>
          </c:cat>
          <c:val>
            <c:numRef>
              <c:f>Sheet1!$G$49:$G$50</c:f>
              <c:numCache>
                <c:formatCode>General</c:formatCode>
                <c:ptCount val="2"/>
                <c:pt idx="0">
                  <c:v>254</c:v>
                </c:pt>
                <c:pt idx="1">
                  <c:v>298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349-4D5E-ACAB-D4AE8E89E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 b="1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bg-BG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scene3d>
          <a:camera prst="orthographicFront"/>
          <a:lightRig rig="threePt" dir="t"/>
        </a:scene3d>
        <a:sp3d>
          <a:bevelT/>
          <a:bevelB/>
          <a:contourClr>
            <a:srgbClr val="000000"/>
          </a:contourClr>
        </a:sp3d>
      </c:spPr>
    </c:floor>
    <c:sideWall>
      <c:thickness val="0"/>
      <c:spPr>
        <a:scene3d>
          <a:camera prst="orthographicFront"/>
          <a:lightRig rig="threePt" dir="t"/>
        </a:scene3d>
        <a:sp3d>
          <a:bevelB/>
        </a:sp3d>
      </c:spPr>
    </c:sideWall>
    <c:backWall>
      <c:thickness val="0"/>
      <c:spPr>
        <a:scene3d>
          <a:camera prst="orthographicFront"/>
          <a:lightRig rig="threePt" dir="t"/>
        </a:scene3d>
        <a:sp3d>
          <a:bevelB/>
        </a:sp3d>
      </c:spPr>
    </c:backWall>
    <c:plotArea>
      <c:layout>
        <c:manualLayout>
          <c:layoutTarget val="inner"/>
          <c:xMode val="edge"/>
          <c:yMode val="edge"/>
          <c:x val="5.9498184064204512E-2"/>
          <c:y val="0.1102259602182567"/>
          <c:w val="0.92282960816022541"/>
          <c:h val="0.6045213415864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Sheet1!$A$22</c:f>
              <c:strCache>
                <c:ptCount val="1"/>
                <c:pt idx="0">
                  <c:v>Регистрирани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2.1631166196625584E-2"/>
                  <c:y val="-5.2205133296791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855679163769599"/>
                      <c:h val="6.10581502522762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CC8-4200-AE25-5435D0B832BF}"/>
                </c:ext>
              </c:extLst>
            </c:dLbl>
            <c:dLbl>
              <c:idx val="1"/>
              <c:layout>
                <c:manualLayout>
                  <c:x val="1.791095557499757E-2"/>
                  <c:y val="-5.1992040587172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CC8-4200-AE25-5435D0B832BF}"/>
                </c:ext>
              </c:extLst>
            </c:dLbl>
            <c:numFmt formatCode="#,##0_);\(#,##0\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Sheet1!$B$21:$C$21</c:f>
              <c:strCache>
                <c:ptCount val="2"/>
                <c:pt idx="0">
                  <c:v>януари-май 2019 г.</c:v>
                </c:pt>
                <c:pt idx="1">
                  <c:v>януари-май 2020 г.</c:v>
                </c:pt>
              </c:strCache>
            </c:strRef>
          </c:cat>
          <c:val>
            <c:numRef>
              <c:f>Sheet1!$B$22:$C$22</c:f>
              <c:numCache>
                <c:formatCode>General</c:formatCode>
                <c:ptCount val="2"/>
                <c:pt idx="0">
                  <c:v>42052</c:v>
                </c:pt>
                <c:pt idx="1">
                  <c:v>35934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CC8-4200-AE25-5435D0B832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3767680"/>
        <c:axId val="193770624"/>
        <c:axId val="0"/>
      </c:bar3DChart>
      <c:catAx>
        <c:axId val="193767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bg-BG"/>
          </a:p>
        </c:txPr>
        <c:crossAx val="193770624"/>
        <c:crosses val="autoZero"/>
        <c:auto val="1"/>
        <c:lblAlgn val="ctr"/>
        <c:lblOffset val="100"/>
        <c:noMultiLvlLbl val="0"/>
      </c:catAx>
      <c:valAx>
        <c:axId val="1937706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937676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937480376581156E-5"/>
          <c:y val="3.9063437395844891E-2"/>
          <c:w val="0.99995906251962341"/>
          <c:h val="0.820947672480835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Sheet1!$A$109</c:f>
              <c:strCache>
                <c:ptCount val="1"/>
                <c:pt idx="0">
                  <c:v>Регистрирани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9.2592592592592587E-3"/>
                  <c:y val="-2.2448266247043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A4F-41A4-827E-2F5307F7B355}"/>
                </c:ext>
              </c:extLst>
            </c:dLbl>
            <c:dLbl>
              <c:idx val="1"/>
              <c:layout>
                <c:manualLayout>
                  <c:x val="1.3888888888888945E-2"/>
                  <c:y val="-1.6836199685282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A4F-41A4-827E-2F5307F7B355}"/>
                </c:ext>
              </c:extLst>
            </c:dLbl>
            <c:dLbl>
              <c:idx val="2"/>
              <c:layout>
                <c:manualLayout>
                  <c:x val="1.3888888888888897E-2"/>
                  <c:y val="-2.7777777777777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A4F-41A4-827E-2F5307F7B355}"/>
                </c:ext>
              </c:extLst>
            </c:dLbl>
            <c:dLbl>
              <c:idx val="3"/>
              <c:layout>
                <c:manualLayout>
                  <c:x val="1.6666666666666673E-2"/>
                  <c:y val="-1.851851851851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A4F-41A4-827E-2F5307F7B3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Sheet1!$B$108:$E$108</c:f>
              <c:strCache>
                <c:ptCount val="4"/>
                <c:pt idx="0">
                  <c:v>януари-май 2017 г.</c:v>
                </c:pt>
                <c:pt idx="1">
                  <c:v>януари-май 2018 г.</c:v>
                </c:pt>
                <c:pt idx="2">
                  <c:v>януари-май 2019 г.</c:v>
                </c:pt>
                <c:pt idx="3">
                  <c:v>януари-май 2020 г.</c:v>
                </c:pt>
              </c:strCache>
            </c:strRef>
          </c:cat>
          <c:val>
            <c:numRef>
              <c:f>Sheet1!$B$109:$E$109</c:f>
              <c:numCache>
                <c:formatCode>General</c:formatCode>
                <c:ptCount val="4"/>
                <c:pt idx="0">
                  <c:v>631</c:v>
                </c:pt>
                <c:pt idx="1">
                  <c:v>442</c:v>
                </c:pt>
                <c:pt idx="2">
                  <c:v>396</c:v>
                </c:pt>
                <c:pt idx="3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A4F-41A4-827E-2F5307F7B3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3787904"/>
        <c:axId val="105456768"/>
        <c:axId val="0"/>
      </c:bar3DChart>
      <c:catAx>
        <c:axId val="103787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bg-BG"/>
          </a:p>
        </c:txPr>
        <c:crossAx val="105456768"/>
        <c:crosses val="autoZero"/>
        <c:auto val="1"/>
        <c:lblAlgn val="ctr"/>
        <c:lblOffset val="100"/>
        <c:noMultiLvlLbl val="0"/>
      </c:catAx>
      <c:valAx>
        <c:axId val="1054567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37879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r">
              <a:defRPr sz="1200"/>
            </a:lvl1pPr>
          </a:lstStyle>
          <a:p>
            <a:fld id="{E8CC7479-3706-42F7-8372-69E0BD0CDA2A}" type="datetimeFigureOut">
              <a:rPr lang="bg-BG" smtClean="0"/>
              <a:pPr/>
              <a:t>24.07.2020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6332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6332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r">
              <a:defRPr sz="1200"/>
            </a:lvl1pPr>
          </a:lstStyle>
          <a:p>
            <a:fld id="{287C4AD3-0052-47DE-AEED-280BE1AC529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057267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r">
              <a:defRPr sz="1200"/>
            </a:lvl1pPr>
          </a:lstStyle>
          <a:p>
            <a:fld id="{46BE9CC3-57D0-4C03-A296-F1B4D3D51379}" type="datetimeFigureOut">
              <a:rPr lang="bg-BG" smtClean="0"/>
              <a:pPr/>
              <a:t>24.07.2020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87" tIns="45843" rIns="91687" bIns="45843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</p:spPr>
        <p:txBody>
          <a:bodyPr vert="horz" lIns="91687" tIns="45843" rIns="91687" bIns="4584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6332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6332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r">
              <a:defRPr sz="1200"/>
            </a:lvl1pPr>
          </a:lstStyle>
          <a:p>
            <a:fld id="{6E486B95-461E-46E8-912F-71AC2140CC8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449145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86B95-461E-46E8-912F-71AC2140CC84}" type="slidenum">
              <a:rPr lang="bg-BG" smtClean="0"/>
              <a:pPr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48811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C58154-E1B7-4BD9-B2D8-433D36FF5E10}" type="datetime1">
              <a:rPr lang="bg-BG" smtClean="0"/>
              <a:t>24.07.2020</a:t>
            </a:fld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5EEB67-B3FF-4624-B701-2652F2288BB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436-20A4-483A-87AF-78DB4798E43C}" type="datetime1">
              <a:rPr lang="bg-BG" smtClean="0"/>
              <a:t>24.07.2020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EB67-B3FF-4624-B701-2652F2288BB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DC1B-4EE6-4C54-B1C1-A8CF789B9CD4}" type="datetime1">
              <a:rPr lang="bg-BG" smtClean="0"/>
              <a:t>24.07.2020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EB67-B3FF-4624-B701-2652F2288BB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77A7005-46E5-48B5-85B2-F62BE1520B19}" type="datetime1">
              <a:rPr lang="bg-BG" smtClean="0"/>
              <a:t>24.07.2020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44D2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7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D52E-95C0-40D9-B0C0-A75CC2D4A2E8}" type="datetime1">
              <a:rPr lang="bg-BG" smtClean="0">
                <a:solidFill>
                  <a:srgbClr val="444D26"/>
                </a:solidFill>
              </a:rPr>
              <a:t>24.07.2020</a:t>
            </a:fld>
            <a:endParaRPr lang="en-US" dirty="0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1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681B-E44F-4892-9B1C-F78383B6B849}" type="datetime1">
              <a:rPr lang="bg-BG" smtClean="0">
                <a:solidFill>
                  <a:srgbClr val="444D26"/>
                </a:solidFill>
              </a:rPr>
              <a:t>24.07.2020</a:t>
            </a:fld>
            <a:endParaRPr lang="en-US" dirty="0">
              <a:solidFill>
                <a:srgbClr val="444D26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7F9E228-1816-44EC-BCCC-0670F9849B94}" type="datetime1">
              <a:rPr lang="bg-BG" smtClean="0">
                <a:solidFill>
                  <a:srgbClr val="444D26"/>
                </a:solidFill>
              </a:rPr>
              <a:t>24.07.2020</a:t>
            </a:fld>
            <a:endParaRPr lang="en-US" dirty="0">
              <a:solidFill>
                <a:srgbClr val="444D2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8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8F83098-B152-4042-ADE5-885C47789B95}" type="datetime1">
              <a:rPr lang="bg-BG" smtClean="0">
                <a:solidFill>
                  <a:srgbClr val="444D26"/>
                </a:solidFill>
              </a:rPr>
              <a:t>24.07.2020</a:t>
            </a:fld>
            <a:endParaRPr lang="en-US" dirty="0">
              <a:solidFill>
                <a:srgbClr val="444D26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>
              <a:solidFill>
                <a:srgbClr val="444D26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197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C7B6-7C65-4DCE-BB27-E18180B472DB}" type="datetime1">
              <a:rPr lang="bg-BG" smtClean="0">
                <a:solidFill>
                  <a:srgbClr val="444D26"/>
                </a:solidFill>
              </a:rPr>
              <a:t>24.07.2020</a:t>
            </a:fld>
            <a:endParaRPr lang="en-US" dirty="0">
              <a:solidFill>
                <a:srgbClr val="444D2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4D2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44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96C2A-005E-4018-8B02-B42EA579DC9F}" type="datetime1">
              <a:rPr lang="bg-BG" smtClean="0">
                <a:solidFill>
                  <a:srgbClr val="444D26"/>
                </a:solidFill>
              </a:rPr>
              <a:t>24.07.2020</a:t>
            </a:fld>
            <a:endParaRPr lang="en-US" dirty="0">
              <a:solidFill>
                <a:srgbClr val="444D2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4D2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>
                <a:solidFill>
                  <a:srgbClr val="444D26"/>
                </a:solidFill>
              </a:rPr>
              <a:pPr/>
              <a:t>‹#›</a:t>
            </a:fld>
            <a:endParaRPr lang="en-US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F378-DD9F-4339-9608-F7DD19FC269A}" type="datetime1">
              <a:rPr lang="bg-BG" smtClean="0">
                <a:solidFill>
                  <a:srgbClr val="444D26"/>
                </a:solidFill>
              </a:rPr>
              <a:t>24.07.2020</a:t>
            </a:fld>
            <a:endParaRPr lang="en-US" dirty="0">
              <a:solidFill>
                <a:srgbClr val="444D2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4D2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52988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BC94-70C3-400A-A62A-98E64042DFD9}" type="datetime1">
              <a:rPr lang="bg-BG" smtClean="0"/>
              <a:t>24.07.2020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24" y="6407944"/>
            <a:ext cx="624608" cy="365125"/>
          </a:xfrm>
        </p:spPr>
        <p:txBody>
          <a:bodyPr/>
          <a:lstStyle/>
          <a:p>
            <a:fld id="{2C5EEB67-B3FF-4624-B701-2652F2288BB3}" type="slidenum">
              <a:rPr lang="bg-BG" smtClean="0"/>
              <a:pPr/>
              <a:t>‹#›</a:t>
            </a:fld>
            <a:r>
              <a:rPr lang="en-US" dirty="0" smtClean="0"/>
              <a:t>/10</a:t>
            </a:r>
            <a:endParaRPr lang="bg-BG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D18E62B-D069-4217-B085-3631EC1CEA87}" type="datetime1">
              <a:rPr lang="bg-BG" smtClean="0">
                <a:solidFill>
                  <a:srgbClr val="444D26"/>
                </a:solidFill>
              </a:rPr>
              <a:t>24.07.2020</a:t>
            </a:fld>
            <a:endParaRPr lang="en-US" dirty="0">
              <a:solidFill>
                <a:srgbClr val="444D26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>
              <a:solidFill>
                <a:srgbClr val="444D26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11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AA0D-D8C7-40AD-A5E0-9DEFA4E45BFB}" type="datetime1">
              <a:rPr lang="bg-BG" smtClean="0">
                <a:solidFill>
                  <a:srgbClr val="444D26"/>
                </a:solidFill>
              </a:rPr>
              <a:t>24.07.2020</a:t>
            </a:fld>
            <a:endParaRPr lang="en-US" dirty="0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rgbClr val="444D26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43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72FEE6A-9144-4752-8B1A-6AD9C4273951}" type="datetime1">
              <a:rPr lang="bg-BG" smtClean="0">
                <a:solidFill>
                  <a:srgbClr val="444D26"/>
                </a:solidFill>
              </a:rPr>
              <a:t>24.07.2020</a:t>
            </a:fld>
            <a:endParaRPr lang="en-US" dirty="0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>
              <a:solidFill>
                <a:srgbClr val="444D26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rgbClr val="444D26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28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6C0AF85-6B00-4048-90F6-B8CB78B906B9}" type="datetime1">
              <a:rPr lang="bg-BG" smtClean="0"/>
              <a:t>24.07.2020</a:t>
            </a:fld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5EEB67-B3FF-4624-B701-2652F2288BB3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2590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1E08-2B94-47A3-B237-213A331FA8E7}" type="datetime1">
              <a:rPr lang="bg-BG" smtClean="0"/>
              <a:t>24.07.2020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24" y="6407944"/>
            <a:ext cx="624608" cy="365125"/>
          </a:xfrm>
        </p:spPr>
        <p:txBody>
          <a:bodyPr/>
          <a:lstStyle/>
          <a:p>
            <a:fld id="{2C5EEB67-B3FF-4624-B701-2652F2288BB3}" type="slidenum">
              <a:rPr lang="bg-BG" smtClean="0"/>
              <a:pPr/>
              <a:t>‹#›</a:t>
            </a:fld>
            <a:r>
              <a:rPr lang="en-US" dirty="0" smtClean="0"/>
              <a:t>/10</a:t>
            </a:r>
            <a:endParaRPr lang="bg-BG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319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EDD9-5726-482E-9BFB-69363FD59A35}" type="datetime1">
              <a:rPr lang="bg-BG" smtClean="0"/>
              <a:t>24.07.2020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EB67-B3FF-4624-B701-2652F2288BB3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03577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6522-19FC-4BF1-9475-FC038E640E45}" type="datetime1">
              <a:rPr lang="bg-BG" smtClean="0"/>
              <a:t>24.07.2020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EB67-B3FF-4624-B701-2652F2288BB3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7003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1DB5-22FA-4570-9C77-52DFB0FE44BE}" type="datetime1">
              <a:rPr lang="bg-BG" smtClean="0"/>
              <a:t>24.07.2020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EB67-B3FF-4624-B701-2652F2288BB3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36236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2D00-9269-4490-BE3E-1FDD7CDBB1C5}" type="datetime1">
              <a:rPr lang="bg-BG" smtClean="0"/>
              <a:t>24.07.2020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EB67-B3FF-4624-B701-2652F2288BB3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78073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E861E-3CF1-4F0A-9742-CB6AC48A9DE9}" type="datetime1">
              <a:rPr lang="bg-BG" smtClean="0"/>
              <a:t>24.07.2020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EB67-B3FF-4624-B701-2652F2288BB3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6672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66D57-CA8B-4DD8-A639-68CCA2CA9E94}" type="datetime1">
              <a:rPr lang="bg-BG" smtClean="0"/>
              <a:t>24.07.2020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EB67-B3FF-4624-B701-2652F2288BB3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43CB8EE-917D-4488-89F9-D572F6CD9FFA}" type="datetime1">
              <a:rPr lang="bg-BG" smtClean="0"/>
              <a:t>24.07.2020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EB67-B3FF-4624-B701-2652F2288BB3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06172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0B040B-56C6-4301-B88C-8503A1FCA64C}" type="datetime1">
              <a:rPr lang="bg-BG" smtClean="0"/>
              <a:t>24.07.2020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5EEB67-B3FF-4624-B701-2652F2288BB3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75224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EA43-3168-41CB-892E-2791094367A9}" type="datetime1">
              <a:rPr lang="bg-BG" smtClean="0"/>
              <a:t>24.07.2020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EB67-B3FF-4624-B701-2652F2288BB3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8728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168E-53B1-4785-A674-9D94DC9F7F74}" type="datetime1">
              <a:rPr lang="bg-BG" smtClean="0"/>
              <a:t>24.07.2020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EB67-B3FF-4624-B701-2652F2288BB3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7772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E422-547D-4F2D-A3F9-D441F0D2D956}" type="datetime1">
              <a:rPr lang="bg-BG" smtClean="0"/>
              <a:t>24.07.2020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EB67-B3FF-4624-B701-2652F2288BB3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75EF-B94B-411D-9775-0E27A721D43F}" type="datetime1">
              <a:rPr lang="bg-BG" smtClean="0"/>
              <a:t>24.07.2020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EB67-B3FF-4624-B701-2652F2288BB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68ED-8CA9-4542-B1AA-D55CFCE1DBE1}" type="datetime1">
              <a:rPr lang="bg-BG" smtClean="0"/>
              <a:t>24.07.2020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EB67-B3FF-4624-B701-2652F2288BB3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B8F9-DE33-49D3-ADF3-448A1E8D5DC9}" type="datetime1">
              <a:rPr lang="bg-BG" smtClean="0"/>
              <a:t>24.07.2020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EB67-B3FF-4624-B701-2652F2288BB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C553484-12A4-4CE7-B378-15047B8635BE}" type="datetime1">
              <a:rPr lang="bg-BG" smtClean="0"/>
              <a:t>24.07.2020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EB67-B3FF-4624-B701-2652F2288BB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4F149F-C88E-408B-A7C2-E5C6D2AFACF6}" type="datetime1">
              <a:rPr lang="bg-BG" smtClean="0"/>
              <a:t>24.07.2020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5EEB67-B3FF-4624-B701-2652F2288BB3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BB38CDC-1F38-49C2-8FE7-981A72350EBE}" type="datetime1">
              <a:rPr lang="bg-BG" smtClean="0"/>
              <a:t>24.07.2020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C5EEB67-B3FF-4624-B701-2652F2288BB3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9BBD76A7-803D-47DB-8767-CD73B7E1393A}" type="datetime1">
              <a:rPr lang="bg-BG" smtClean="0">
                <a:solidFill>
                  <a:srgbClr val="444D26"/>
                </a:solidFill>
              </a:rPr>
              <a:t>24.07.2020</a:t>
            </a:fld>
            <a:endParaRPr lang="en-US" dirty="0">
              <a:solidFill>
                <a:srgbClr val="444D2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44D26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72AC53DF-4216-466D-99A7-94400E6C2A25}" type="slidenum">
              <a:rPr lang="en-US" sz="1200" smtClean="0">
                <a:solidFill>
                  <a:srgbClr val="444D26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4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8D72E0E-E431-4CA1-B989-39BC71522635}" type="datetime1">
              <a:rPr lang="bg-BG" smtClean="0"/>
              <a:t>24.07.2020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C5EEB67-B3FF-4624-B701-2652F2288BB3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5500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Z:\2018\OTCHETI\ZA PREZENTACIYATA\LOGO\MV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16" y="227838"/>
            <a:ext cx="700336" cy="174205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1412524" y="227838"/>
            <a:ext cx="6540368" cy="7388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A648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Съвместни СПО по области – брой проведени операции и</a:t>
            </a:r>
            <a:r>
              <a:rPr kumimoji="0" lang="bg-BG" sz="2400" b="1" i="1" u="none" strike="noStrike" kern="1200" cap="none" spc="0" normalizeH="0" noProof="0" dirty="0" smtClean="0">
                <a:ln>
                  <a:noFill/>
                </a:ln>
                <a:solidFill>
                  <a:srgbClr val="4A648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 разкрити</a:t>
            </a:r>
            <a:r>
              <a:rPr kumimoji="0" lang="bg-BG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A6484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 престъпления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4A6484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23605" t="11341" r="6902" b="8136"/>
          <a:stretch/>
        </p:blipFill>
        <p:spPr bwMode="auto">
          <a:xfrm>
            <a:off x="1547664" y="1160748"/>
            <a:ext cx="7465368" cy="4923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004048" y="6206134"/>
            <a:ext cx="3384376" cy="4036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1900"/>
              </a:lnSpc>
            </a:pPr>
            <a:r>
              <a:rPr lang="bg-BG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 307 СПО в 27 области</a:t>
            </a:r>
            <a:endParaRPr lang="bg-BG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78" y="227838"/>
            <a:ext cx="930539" cy="112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EB67-B3FF-4624-B701-2652F2288BB3}" type="slidenum">
              <a:rPr lang="bg-BG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</a:t>
            </a:fld>
            <a:endParaRPr lang="bg-BG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29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Z:\2018\OTCHETI\ZA PREZENTACIYATA\LOGO\MV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16" y="227838"/>
            <a:ext cx="700336" cy="17420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2356290" y="352255"/>
            <a:ext cx="4935475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rtlCol="0" anchor="ctr">
            <a:normAutofit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r>
              <a:rPr lang="bg-BG" sz="2400" i="1" dirty="0" smtClean="0">
                <a:solidFill>
                  <a:srgbClr val="4A6484"/>
                </a:solidFill>
                <a:latin typeface="Times New Roman"/>
              </a:rPr>
              <a:t>Резултати от съвместните СПО</a:t>
            </a:r>
            <a:endParaRPr lang="ru-RU" sz="2400" i="1" dirty="0">
              <a:solidFill>
                <a:srgbClr val="4A6484"/>
              </a:solidFill>
              <a:latin typeface="Times New Roman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78" y="227838"/>
            <a:ext cx="930539" cy="112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331640" y="1772816"/>
            <a:ext cx="6696744" cy="36724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09728" indent="0">
              <a:buNone/>
            </a:pPr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941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задържани лица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552 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образувани досъдебни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305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обвиняеми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298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приключени досъдебни производства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EB67-B3FF-4624-B701-2652F2288BB3}" type="slidenum">
              <a:rPr lang="bg-BG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bg-BG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4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EB67-B3FF-4624-B701-2652F2288BB3}" type="slidenum">
              <a:rPr lang="bg-BG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bg-BG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916224" y="320208"/>
            <a:ext cx="5320072" cy="6081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r>
              <a:rPr lang="bg-BG" sz="2400" i="1" dirty="0" smtClean="0">
                <a:solidFill>
                  <a:srgbClr val="4A6484"/>
                </a:solidFill>
                <a:latin typeface="Times New Roman"/>
              </a:rPr>
              <a:t>Приключени досъдебни производства</a:t>
            </a:r>
            <a:endParaRPr lang="ru-RU" sz="2400" i="1" dirty="0">
              <a:solidFill>
                <a:srgbClr val="4A6484"/>
              </a:solidFill>
              <a:latin typeface="Times New Roman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78" y="227838"/>
            <a:ext cx="930539" cy="112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Z:\2018\OTCHETI\ZA PREZENTACIYATA\LOGO\MV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16" y="227838"/>
            <a:ext cx="700336" cy="174205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436425"/>
              </p:ext>
            </p:extLst>
          </p:nvPr>
        </p:nvGraphicFramePr>
        <p:xfrm>
          <a:off x="1220656" y="1844823"/>
          <a:ext cx="7455800" cy="4134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791864"/>
              </p:ext>
            </p:extLst>
          </p:nvPr>
        </p:nvGraphicFramePr>
        <p:xfrm>
          <a:off x="1012096" y="1742393"/>
          <a:ext cx="7664360" cy="3393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1331015" y="5238796"/>
            <a:ext cx="7273432" cy="464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2200"/>
              </a:lnSpc>
            </a:pPr>
            <a:r>
              <a:rPr lang="bg-BG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хода на съвместните СПО са образувани 552 ДП, от които са  приключени 298.</a:t>
            </a:r>
            <a:endParaRPr lang="bg-BG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41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410218"/>
              </p:ext>
            </p:extLst>
          </p:nvPr>
        </p:nvGraphicFramePr>
        <p:xfrm>
          <a:off x="2925573" y="1267751"/>
          <a:ext cx="6144144" cy="4411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 descr="Z:\2018\OTCHETI\ZA PREZENTACIYATA\LOGO\MV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16" y="227838"/>
            <a:ext cx="700336" cy="17420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835696" y="297657"/>
            <a:ext cx="5881192" cy="4934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r>
              <a:rPr lang="bg-BG" sz="2400" i="1" dirty="0" smtClean="0">
                <a:solidFill>
                  <a:srgbClr val="4A6484"/>
                </a:solidFill>
                <a:latin typeface="Times New Roman"/>
              </a:rPr>
              <a:t>Регистрирана престъпност и процент спад</a:t>
            </a:r>
            <a:endParaRPr lang="ru-RU" sz="2400" i="1" dirty="0">
              <a:solidFill>
                <a:srgbClr val="4A6484"/>
              </a:solidFill>
              <a:latin typeface="Times New Roman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9512" y="2132856"/>
            <a:ext cx="3312368" cy="1800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1900"/>
              </a:lnSpc>
            </a:pPr>
            <a:r>
              <a:rPr lang="bg-BG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Ефектът от провежданите СПО се илюстрира от сравнителната статистика на регистрираните и разкритите престъпления за първите 5 месеца на тази година спрямо същия период на 2019 г.</a:t>
            </a:r>
            <a:endParaRPr lang="bg-BG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78" y="227838"/>
            <a:ext cx="930539" cy="112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EB67-B3FF-4624-B701-2652F2288BB3}" type="slidenum">
              <a:rPr lang="bg-BG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bg-BG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66345" y="5798418"/>
            <a:ext cx="4262600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2200"/>
              </a:lnSpc>
            </a:pPr>
            <a:r>
              <a:rPr lang="bg-BG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14,5% по-малко регистрирани престъпления</a:t>
            </a:r>
          </a:p>
          <a:p>
            <a:pPr algn="just">
              <a:lnSpc>
                <a:spcPts val="2200"/>
              </a:lnSpc>
            </a:pPr>
            <a:r>
              <a:rPr lang="bg-BG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2,1 пункта по-висока разкриваемост</a:t>
            </a:r>
            <a:endParaRPr lang="bg-BG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62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EB67-B3FF-4624-B701-2652F2288BB3}" type="slidenum">
              <a:rPr lang="bg-BG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bg-BG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567043"/>
              </p:ext>
            </p:extLst>
          </p:nvPr>
        </p:nvGraphicFramePr>
        <p:xfrm>
          <a:off x="1259632" y="1700808"/>
          <a:ext cx="626469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3"/>
          <p:cNvSpPr txBox="1">
            <a:spLocks noGrp="1"/>
          </p:cNvSpPr>
          <p:nvPr>
            <p:ph type="title"/>
          </p:nvPr>
        </p:nvSpPr>
        <p:spPr>
          <a:xfrm>
            <a:off x="1763688" y="188640"/>
            <a:ext cx="6120680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r>
              <a:rPr lang="bg-BG" sz="2400" i="1" dirty="0" smtClean="0">
                <a:solidFill>
                  <a:srgbClr val="4A6484"/>
                </a:solidFill>
                <a:latin typeface="Times New Roman"/>
              </a:rPr>
              <a:t>Регистрирани престъпления, свързани с телефонни измами, и процент спад</a:t>
            </a:r>
            <a:endParaRPr lang="ru-RU" sz="2400" i="1" dirty="0">
              <a:solidFill>
                <a:srgbClr val="4A6484"/>
              </a:solidFill>
              <a:latin typeface="Times New Roman"/>
            </a:endParaRPr>
          </a:p>
        </p:txBody>
      </p:sp>
      <p:pic>
        <p:nvPicPr>
          <p:cNvPr id="7" name="Picture 6" descr="Z:\2018\OTCHETI\ZA PREZENTACIYATA\LOGO\MV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16" y="227838"/>
            <a:ext cx="700336" cy="1742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78" y="227838"/>
            <a:ext cx="930539" cy="112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683568" y="5255402"/>
            <a:ext cx="8253948" cy="73385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1900"/>
              </a:lnSpc>
            </a:pPr>
            <a:r>
              <a:rPr lang="bg-BG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 последните четири години при телефонните измами се </a:t>
            </a:r>
            <a:r>
              <a:rPr lang="bg-BG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отчита </a:t>
            </a:r>
            <a:r>
              <a:rPr lang="bg-BG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осезаемо намаление - спрямо 2017 г. спадът е с 94,1%, 2018 г. - с 91,6%, 2019 г. - с 90,7%</a:t>
            </a:r>
            <a:endParaRPr lang="bg-BG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77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Custom 8">
      <a:dk1>
        <a:srgbClr val="060D48"/>
      </a:dk1>
      <a:lt1>
        <a:sysClr val="window" lastClr="FFFFFF"/>
      </a:lt1>
      <a:dk2>
        <a:srgbClr val="040830"/>
      </a:dk2>
      <a:lt2>
        <a:srgbClr val="FFFFFF"/>
      </a:lt2>
      <a:accent1>
        <a:srgbClr val="4A6484"/>
      </a:accent1>
      <a:accent2>
        <a:srgbClr val="9DBDD2"/>
      </a:accent2>
      <a:accent3>
        <a:srgbClr val="4A6484"/>
      </a:accent3>
      <a:accent4>
        <a:srgbClr val="2135EA"/>
      </a:accent4>
      <a:accent5>
        <a:srgbClr val="3F6E8C"/>
      </a:accent5>
      <a:accent6>
        <a:srgbClr val="2A495D"/>
      </a:accent6>
      <a:hlink>
        <a:srgbClr val="67AFBD"/>
      </a:hlink>
      <a:folHlink>
        <a:srgbClr val="9DBDD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udent presentat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eme2">
  <a:themeElements>
    <a:clrScheme name="Custom 8">
      <a:dk1>
        <a:srgbClr val="060D48"/>
      </a:dk1>
      <a:lt1>
        <a:sysClr val="window" lastClr="FFFFFF"/>
      </a:lt1>
      <a:dk2>
        <a:srgbClr val="040830"/>
      </a:dk2>
      <a:lt2>
        <a:srgbClr val="FFFFFF"/>
      </a:lt2>
      <a:accent1>
        <a:srgbClr val="4A6484"/>
      </a:accent1>
      <a:accent2>
        <a:srgbClr val="9DBDD2"/>
      </a:accent2>
      <a:accent3>
        <a:srgbClr val="4A6484"/>
      </a:accent3>
      <a:accent4>
        <a:srgbClr val="2135EA"/>
      </a:accent4>
      <a:accent5>
        <a:srgbClr val="3F6E8C"/>
      </a:accent5>
      <a:accent6>
        <a:srgbClr val="2A495D"/>
      </a:accent6>
      <a:hlink>
        <a:srgbClr val="67AFBD"/>
      </a:hlink>
      <a:folHlink>
        <a:srgbClr val="9DBDD2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5707</TotalTime>
  <Words>159</Words>
  <PresentationFormat>On-screen Show (4:3)</PresentationFormat>
  <Paragraphs>31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Theme2</vt:lpstr>
      <vt:lpstr>Student presentation</vt:lpstr>
      <vt:lpstr>1_Theme2</vt:lpstr>
      <vt:lpstr>PowerPoint Presentation</vt:lpstr>
      <vt:lpstr>PowerPoint Presentation</vt:lpstr>
      <vt:lpstr>PowerPoint Presentation</vt:lpstr>
      <vt:lpstr>PowerPoint Presentation</vt:lpstr>
      <vt:lpstr>Регистрирани престъпления, свързани с телефонни измами, и процент спад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2020-07-24T07:06:53Z</cp:lastPrinted>
  <dcterms:created xsi:type="dcterms:W3CDTF">2018-03-30T07:47:19Z</dcterms:created>
  <dcterms:modified xsi:type="dcterms:W3CDTF">2020-07-24T07:35:43Z</dcterms:modified>
</cp:coreProperties>
</file>