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  <Override PartName="/ppt/charts/style9.xml" ContentType="application/vnd.ms-office.chartstyle+xml"/>
  <Override PartName="/ppt/charts/colors9.xml" ContentType="application/vnd.ms-office.chartcolorstyle+xml"/>
  <Override PartName="/ppt/charts/style10.xml" ContentType="application/vnd.ms-office.chartstyle+xml"/>
  <Override PartName="/ppt/charts/colors10.xml" ContentType="application/vnd.ms-office.chartcolorstyle+xml"/>
  <Override PartName="/ppt/charts/style11.xml" ContentType="application/vnd.ms-office.chartstyle+xml"/>
  <Override PartName="/ppt/charts/colors11.xml" ContentType="application/vnd.ms-office.chartcolorstyle+xml"/>
  <Override PartName="/ppt/charts/style12.xml" ContentType="application/vnd.ms-office.chartstyle+xml"/>
  <Override PartName="/ppt/charts/colors12.xml" ContentType="application/vnd.ms-office.chartcolorstyle+xml"/>
  <Override PartName="/ppt/charts/style13.xml" ContentType="application/vnd.ms-office.chartstyle+xml"/>
  <Override PartName="/ppt/charts/colors13.xml" ContentType="application/vnd.ms-office.chartcolorstyle+xml"/>
  <Override PartName="/ppt/charts/style15.xml" ContentType="application/vnd.ms-office.chartstyle+xml"/>
  <Override PartName="/ppt/charts/colors15.xml" ContentType="application/vnd.ms-office.chartcolorstyle+xml"/>
  <Override PartName="/ppt/charts/style16.xml" ContentType="application/vnd.ms-office.chartstyle+xml"/>
  <Override PartName="/ppt/charts/colors16.xml" ContentType="application/vnd.ms-office.chartcolorstyle+xml"/>
  <Override PartName="/ppt/charts/style17.xml" ContentType="application/vnd.ms-office.chartstyle+xml"/>
  <Override PartName="/ppt/charts/colors17.xml" ContentType="application/vnd.ms-office.chartcolorstyle+xml"/>
  <Override PartName="/ppt/charts/style18.xml" ContentType="application/vnd.ms-office.chartstyle+xml"/>
  <Override PartName="/ppt/charts/colors18.xml" ContentType="application/vnd.ms-office.chartcolorstyle+xml"/>
  <Override PartName="/ppt/charts/style19.xml" ContentType="application/vnd.ms-office.chartstyle+xml"/>
  <Override PartName="/ppt/charts/colors19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1" r:id="rId4"/>
    <p:sldId id="259" r:id="rId5"/>
    <p:sldId id="264" r:id="rId6"/>
    <p:sldId id="266" r:id="rId7"/>
    <p:sldId id="273" r:id="rId8"/>
    <p:sldId id="269" r:id="rId9"/>
    <p:sldId id="268" r:id="rId10"/>
    <p:sldId id="270" r:id="rId11"/>
    <p:sldId id="279" r:id="rId12"/>
    <p:sldId id="275" r:id="rId13"/>
    <p:sldId id="276" r:id="rId14"/>
    <p:sldId id="278" r:id="rId15"/>
  </p:sldIdLst>
  <p:sldSz cx="9144000" cy="6858000" type="screen4x3"/>
  <p:notesSz cx="6797675" cy="9926638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67F9"/>
    <a:srgbClr val="FF7171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158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15.xml"/><Relationship Id="rId2" Type="http://schemas.microsoft.com/office/2011/relationships/chartColorStyle" Target="colors15.xml"/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Style" Target="style16.xml"/><Relationship Id="rId2" Type="http://schemas.microsoft.com/office/2011/relationships/chartColorStyle" Target="colors16.xml"/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3" Type="http://schemas.microsoft.com/office/2011/relationships/chartStyle" Target="style17.xml"/><Relationship Id="rId2" Type="http://schemas.microsoft.com/office/2011/relationships/chartColorStyle" Target="colors17.xml"/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3" Type="http://schemas.microsoft.com/office/2011/relationships/chartStyle" Target="style18.xml"/><Relationship Id="rId2" Type="http://schemas.microsoft.com/office/2011/relationships/chartColorStyle" Target="colors18.xml"/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3" Type="http://schemas.microsoft.com/office/2011/relationships/chartStyle" Target="style19.xml"/><Relationship Id="rId2" Type="http://schemas.microsoft.com/office/2011/relationships/chartColorStyle" Target="colors19.xml"/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щат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Зам.дир.</c:v>
                </c:pt>
                <c:pt idx="1">
                  <c:v>Отдел 01 </c:v>
                </c:pt>
                <c:pt idx="2">
                  <c:v>Отдел 02 </c:v>
                </c:pt>
                <c:pt idx="3">
                  <c:v>Отдел 03 </c:v>
                </c:pt>
                <c:pt idx="4">
                  <c:v>Отдел 04 </c:v>
                </c:pt>
                <c:pt idx="5">
                  <c:v>Отдел 05 </c:v>
                </c:pt>
                <c:pt idx="6">
                  <c:v>Отдел 06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</c:v>
                </c:pt>
                <c:pt idx="1">
                  <c:v>11</c:v>
                </c:pt>
                <c:pt idx="2">
                  <c:v>11</c:v>
                </c:pt>
                <c:pt idx="3">
                  <c:v>13</c:v>
                </c:pt>
                <c:pt idx="4">
                  <c:v>15</c:v>
                </c:pt>
                <c:pt idx="5">
                  <c:v>7</c:v>
                </c:pt>
                <c:pt idx="6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BED-488C-A3E7-3FD6A5311FC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реално работили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Зам.дир.</c:v>
                </c:pt>
                <c:pt idx="1">
                  <c:v>Отдел 01 </c:v>
                </c:pt>
                <c:pt idx="2">
                  <c:v>Отдел 02 </c:v>
                </c:pt>
                <c:pt idx="3">
                  <c:v>Отдел 03 </c:v>
                </c:pt>
                <c:pt idx="4">
                  <c:v>Отдел 04 </c:v>
                </c:pt>
                <c:pt idx="5">
                  <c:v>Отдел 05 </c:v>
                </c:pt>
                <c:pt idx="6">
                  <c:v>Отдел 06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13</c:v>
                </c:pt>
                <c:pt idx="5">
                  <c:v>5</c:v>
                </c:pt>
                <c:pt idx="6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BED-488C-A3E7-3FD6A5311FC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6912768"/>
        <c:axId val="163106752"/>
      </c:barChart>
      <c:catAx>
        <c:axId val="186912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t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bg-BG"/>
          </a:p>
        </c:txPr>
        <c:crossAx val="163106752"/>
        <c:crosses val="autoZero"/>
        <c:auto val="1"/>
        <c:lblAlgn val="ctr"/>
        <c:lblOffset val="100"/>
        <c:noMultiLvlLbl val="0"/>
      </c:catAx>
      <c:valAx>
        <c:axId val="163106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bg-BG"/>
          </a:p>
        </c:txPr>
        <c:crossAx val="186912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bg-BG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1400"/>
            </a:pPr>
            <a:r>
              <a:rPr lang="bg-BG" sz="1400"/>
              <a:t>Среден брой ДП на следовател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брой ДП</c:v>
                </c:pt>
              </c:strCache>
            </c:strRef>
          </c:tx>
          <c:spPr>
            <a:gradFill>
              <a:gsLst>
                <a:gs pos="0">
                  <a:srgbClr val="C0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rgbClr val="C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 b="1"/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Зам.дир.</c:v>
                </c:pt>
                <c:pt idx="1">
                  <c:v>Отдел 01 </c:v>
                </c:pt>
                <c:pt idx="2">
                  <c:v>Отдел 02</c:v>
                </c:pt>
                <c:pt idx="3">
                  <c:v>Отдел 03</c:v>
                </c:pt>
                <c:pt idx="4">
                  <c:v>Отдел 04</c:v>
                </c:pt>
                <c:pt idx="5">
                  <c:v>Отдел 05</c:v>
                </c:pt>
                <c:pt idx="6">
                  <c:v>Отдел 06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2.5</c:v>
                </c:pt>
                <c:pt idx="1">
                  <c:v>2.1</c:v>
                </c:pt>
                <c:pt idx="2">
                  <c:v>3.2</c:v>
                </c:pt>
                <c:pt idx="3">
                  <c:v>1.3</c:v>
                </c:pt>
                <c:pt idx="4">
                  <c:v>2.31</c:v>
                </c:pt>
                <c:pt idx="5">
                  <c:v>2.4</c:v>
                </c:pt>
                <c:pt idx="6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AE-48CA-962D-5D07ABA4E9A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33610240"/>
        <c:axId val="233119040"/>
      </c:barChart>
      <c:catAx>
        <c:axId val="233610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400" b="1"/>
            </a:pPr>
            <a:endParaRPr lang="bg-BG"/>
          </a:p>
        </c:txPr>
        <c:crossAx val="233119040"/>
        <c:crosses val="autoZero"/>
        <c:auto val="1"/>
        <c:lblAlgn val="ctr"/>
        <c:lblOffset val="100"/>
        <c:noMultiLvlLbl val="0"/>
      </c:catAx>
      <c:valAx>
        <c:axId val="233119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400"/>
            </a:pPr>
            <a:endParaRPr lang="bg-BG"/>
          </a:p>
        </c:txPr>
        <c:crossAx val="233610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bg-BG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съд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Зам.дир.</c:v>
                </c:pt>
                <c:pt idx="1">
                  <c:v>Отдел 01 </c:v>
                </c:pt>
                <c:pt idx="2">
                  <c:v>Отдел 02</c:v>
                </c:pt>
                <c:pt idx="3">
                  <c:v>Отдел 03</c:v>
                </c:pt>
                <c:pt idx="4">
                  <c:v>Отдел 04</c:v>
                </c:pt>
                <c:pt idx="5">
                  <c:v>Отдел 05</c:v>
                </c:pt>
                <c:pt idx="6">
                  <c:v>Отдел 06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</c:v>
                </c:pt>
                <c:pt idx="1">
                  <c:v>5</c:v>
                </c:pt>
                <c:pt idx="2">
                  <c:v>7</c:v>
                </c:pt>
                <c:pt idx="3">
                  <c:v>2</c:v>
                </c:pt>
                <c:pt idx="4">
                  <c:v>8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67-410E-9A76-C9512E7A52A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прекратяване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Зам.дир.</c:v>
                </c:pt>
                <c:pt idx="1">
                  <c:v>Отдел 01 </c:v>
                </c:pt>
                <c:pt idx="2">
                  <c:v>Отдел 02</c:v>
                </c:pt>
                <c:pt idx="3">
                  <c:v>Отдел 03</c:v>
                </c:pt>
                <c:pt idx="4">
                  <c:v>Отдел 04</c:v>
                </c:pt>
                <c:pt idx="5">
                  <c:v>Отдел 05</c:v>
                </c:pt>
                <c:pt idx="6">
                  <c:v>Отдел 06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</c:v>
                </c:pt>
                <c:pt idx="1">
                  <c:v>11</c:v>
                </c:pt>
                <c:pt idx="2">
                  <c:v>17</c:v>
                </c:pt>
                <c:pt idx="3">
                  <c:v>9</c:v>
                </c:pt>
                <c:pt idx="4">
                  <c:v>15</c:v>
                </c:pt>
                <c:pt idx="5">
                  <c:v>5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D67-410E-9A76-C9512E7A52A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 спиране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Зам.дир.</c:v>
                </c:pt>
                <c:pt idx="1">
                  <c:v>Отдел 01 </c:v>
                </c:pt>
                <c:pt idx="2">
                  <c:v>Отдел 02</c:v>
                </c:pt>
                <c:pt idx="3">
                  <c:v>Отдел 03</c:v>
                </c:pt>
                <c:pt idx="4">
                  <c:v>Отдел 04</c:v>
                </c:pt>
                <c:pt idx="5">
                  <c:v>Отдел 05</c:v>
                </c:pt>
                <c:pt idx="6">
                  <c:v>Отдел 06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1</c:v>
                </c:pt>
                <c:pt idx="1">
                  <c:v>3</c:v>
                </c:pt>
                <c:pt idx="2">
                  <c:v>7</c:v>
                </c:pt>
                <c:pt idx="3">
                  <c:v>2</c:v>
                </c:pt>
                <c:pt idx="4">
                  <c:v>6</c:v>
                </c:pt>
                <c:pt idx="5">
                  <c:v>3</c:v>
                </c:pt>
                <c:pt idx="6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D67-410E-9A76-C9512E7A52A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др. 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Зам.дир.</c:v>
                </c:pt>
                <c:pt idx="1">
                  <c:v>Отдел 01 </c:v>
                </c:pt>
                <c:pt idx="2">
                  <c:v>Отдел 02</c:v>
                </c:pt>
                <c:pt idx="3">
                  <c:v>Отдел 03</c:v>
                </c:pt>
                <c:pt idx="4">
                  <c:v>Отдел 04</c:v>
                </c:pt>
                <c:pt idx="5">
                  <c:v>Отдел 05</c:v>
                </c:pt>
                <c:pt idx="6">
                  <c:v>Отдел 06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D67-410E-9A76-C9512E7A52A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1986944"/>
        <c:axId val="43282368"/>
      </c:barChart>
      <c:catAx>
        <c:axId val="131986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b="1"/>
            </a:pPr>
            <a:endParaRPr lang="bg-BG"/>
          </a:p>
        </c:txPr>
        <c:crossAx val="43282368"/>
        <c:crosses val="autoZero"/>
        <c:auto val="1"/>
        <c:lblAlgn val="ctr"/>
        <c:lblOffset val="100"/>
        <c:noMultiLvlLbl val="0"/>
      </c:catAx>
      <c:valAx>
        <c:axId val="43282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bg-BG"/>
          </a:p>
        </c:txPr>
        <c:crossAx val="131986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bg-BG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bg-BG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1400"/>
            </a:pPr>
            <a:r>
              <a:rPr lang="bg-BG" sz="1400"/>
              <a:t>Брой ДП по отдели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съд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 b="1"/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Зам.дир.</c:v>
                </c:pt>
                <c:pt idx="1">
                  <c:v>Отдел 01 </c:v>
                </c:pt>
                <c:pt idx="2">
                  <c:v>Отдел 02</c:v>
                </c:pt>
                <c:pt idx="3">
                  <c:v>Отдел 03</c:v>
                </c:pt>
                <c:pt idx="4">
                  <c:v>Отдел 04</c:v>
                </c:pt>
                <c:pt idx="5">
                  <c:v>Отдел 05</c:v>
                </c:pt>
                <c:pt idx="6">
                  <c:v>Отдел 06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</c:v>
                </c:pt>
                <c:pt idx="1">
                  <c:v>5</c:v>
                </c:pt>
                <c:pt idx="2">
                  <c:v>7</c:v>
                </c:pt>
                <c:pt idx="3">
                  <c:v>2</c:v>
                </c:pt>
                <c:pt idx="4">
                  <c:v>8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D4-4FBA-848D-893E5F33C2F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1131008"/>
        <c:axId val="43284096"/>
      </c:barChart>
      <c:catAx>
        <c:axId val="121131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400" b="1"/>
            </a:pPr>
            <a:endParaRPr lang="bg-BG"/>
          </a:p>
        </c:txPr>
        <c:crossAx val="43284096"/>
        <c:crosses val="autoZero"/>
        <c:auto val="1"/>
        <c:lblAlgn val="ctr"/>
        <c:lblOffset val="100"/>
        <c:noMultiLvlLbl val="0"/>
      </c:catAx>
      <c:valAx>
        <c:axId val="4328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400"/>
            </a:pPr>
            <a:endParaRPr lang="bg-BG"/>
          </a:p>
        </c:txPr>
        <c:crossAx val="121131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727339315143745"/>
          <c:y val="0.91557877786743136"/>
          <c:w val="0.2054529521019175"/>
          <c:h val="5.9386857374646385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400" b="1"/>
          </a:pPr>
          <a:endParaRPr lang="bg-BG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bg-BG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1400"/>
            </a:pPr>
            <a:r>
              <a:rPr lang="bg-BG" sz="1400"/>
              <a:t>Среден брой ДП на следовател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съд</c:v>
                </c:pt>
              </c:strCache>
            </c:strRef>
          </c:tx>
          <c:spPr>
            <a:pattFill prst="pct70">
              <a:fgClr>
                <a:srgbClr val="C0000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 b="1"/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Зам.дир.</c:v>
                </c:pt>
                <c:pt idx="1">
                  <c:v>Отдел 01 </c:v>
                </c:pt>
                <c:pt idx="2">
                  <c:v>Отдел 02</c:v>
                </c:pt>
                <c:pt idx="3">
                  <c:v>Отдел 03</c:v>
                </c:pt>
                <c:pt idx="4">
                  <c:v>Отдел 04</c:v>
                </c:pt>
                <c:pt idx="5">
                  <c:v>Отдел 05</c:v>
                </c:pt>
                <c:pt idx="6">
                  <c:v>Отдел 06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</c:v>
                </c:pt>
                <c:pt idx="1">
                  <c:v>0.5</c:v>
                </c:pt>
                <c:pt idx="2">
                  <c:v>0.7</c:v>
                </c:pt>
                <c:pt idx="3">
                  <c:v>0.2</c:v>
                </c:pt>
                <c:pt idx="4">
                  <c:v>0.62</c:v>
                </c:pt>
                <c:pt idx="5">
                  <c:v>0.6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43F-4E66-8DA9-AC70B2FCD0F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1478144"/>
        <c:axId val="43285824"/>
      </c:barChart>
      <c:catAx>
        <c:axId val="121478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400" b="1"/>
            </a:pPr>
            <a:endParaRPr lang="bg-BG"/>
          </a:p>
        </c:txPr>
        <c:crossAx val="43285824"/>
        <c:crosses val="autoZero"/>
        <c:auto val="1"/>
        <c:lblAlgn val="ctr"/>
        <c:lblOffset val="100"/>
        <c:noMultiLvlLbl val="0"/>
      </c:catAx>
      <c:valAx>
        <c:axId val="43285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400"/>
            </a:pPr>
            <a:endParaRPr lang="bg-BG"/>
          </a:p>
        </c:txPr>
        <c:crossAx val="121478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395113401522486"/>
          <c:y val="0.87996118345127183"/>
          <c:w val="0.2054529521019175"/>
          <c:h val="7.6846336801579873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400" b="1"/>
          </a:pPr>
          <a:endParaRPr lang="bg-BG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bg-BG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неприключени от минал период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 b="1"/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Зам. дир.</c:v>
                </c:pt>
                <c:pt idx="1">
                  <c:v>Отдел 01 </c:v>
                </c:pt>
                <c:pt idx="2">
                  <c:v>Отдел 02</c:v>
                </c:pt>
                <c:pt idx="3">
                  <c:v>Отдел 03</c:v>
                </c:pt>
                <c:pt idx="4">
                  <c:v>Отдел 04</c:v>
                </c:pt>
                <c:pt idx="5">
                  <c:v>Отдел 05</c:v>
                </c:pt>
                <c:pt idx="6">
                  <c:v>Отдел 06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0</c:v>
                </c:pt>
                <c:pt idx="1">
                  <c:v>4</c:v>
                </c:pt>
                <c:pt idx="2">
                  <c:v>5</c:v>
                </c:pt>
                <c:pt idx="3">
                  <c:v>12</c:v>
                </c:pt>
                <c:pt idx="4">
                  <c:v>3</c:v>
                </c:pt>
                <c:pt idx="5">
                  <c:v>9</c:v>
                </c:pt>
                <c:pt idx="6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C70-4754-BE04-8404C4E9F2F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нови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 b="1"/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Зам. дир.</c:v>
                </c:pt>
                <c:pt idx="1">
                  <c:v>Отдел 01 </c:v>
                </c:pt>
                <c:pt idx="2">
                  <c:v>Отдел 02</c:v>
                </c:pt>
                <c:pt idx="3">
                  <c:v>Отдел 03</c:v>
                </c:pt>
                <c:pt idx="4">
                  <c:v>Отдел 04</c:v>
                </c:pt>
                <c:pt idx="5">
                  <c:v>Отдел 05</c:v>
                </c:pt>
                <c:pt idx="6">
                  <c:v>Отдел 06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</c:v>
                </c:pt>
                <c:pt idx="1">
                  <c:v>13</c:v>
                </c:pt>
                <c:pt idx="2">
                  <c:v>34</c:v>
                </c:pt>
                <c:pt idx="3">
                  <c:v>41</c:v>
                </c:pt>
                <c:pt idx="4">
                  <c:v>15</c:v>
                </c:pt>
                <c:pt idx="5">
                  <c:v>8</c:v>
                </c:pt>
                <c:pt idx="6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C70-4754-BE04-8404C4E9F2F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приключени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 b="1"/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Зам. дир.</c:v>
                </c:pt>
                <c:pt idx="1">
                  <c:v>Отдел 01 </c:v>
                </c:pt>
                <c:pt idx="2">
                  <c:v>Отдел 02</c:v>
                </c:pt>
                <c:pt idx="3">
                  <c:v>Отдел 03</c:v>
                </c:pt>
                <c:pt idx="4">
                  <c:v>Отдел 04</c:v>
                </c:pt>
                <c:pt idx="5">
                  <c:v>Отдел 05</c:v>
                </c:pt>
                <c:pt idx="6">
                  <c:v>Отдел 06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1</c:v>
                </c:pt>
                <c:pt idx="1">
                  <c:v>15</c:v>
                </c:pt>
                <c:pt idx="2">
                  <c:v>36</c:v>
                </c:pt>
                <c:pt idx="3">
                  <c:v>42</c:v>
                </c:pt>
                <c:pt idx="4">
                  <c:v>12</c:v>
                </c:pt>
                <c:pt idx="5">
                  <c:v>15</c:v>
                </c:pt>
                <c:pt idx="6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C70-4754-BE04-8404C4E9F2F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останали неизпълнени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 b="1"/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Зам. дир.</c:v>
                </c:pt>
                <c:pt idx="1">
                  <c:v>Отдел 01 </c:v>
                </c:pt>
                <c:pt idx="2">
                  <c:v>Отдел 02</c:v>
                </c:pt>
                <c:pt idx="3">
                  <c:v>Отдел 03</c:v>
                </c:pt>
                <c:pt idx="4">
                  <c:v>Отдел 04</c:v>
                </c:pt>
                <c:pt idx="5">
                  <c:v>Отдел 05</c:v>
                </c:pt>
                <c:pt idx="6">
                  <c:v>Отдел 06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11</c:v>
                </c:pt>
                <c:pt idx="4">
                  <c:v>6</c:v>
                </c:pt>
                <c:pt idx="5">
                  <c:v>2</c:v>
                </c:pt>
                <c:pt idx="6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C70-4754-BE04-8404C4E9F2F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1131520"/>
        <c:axId val="235194048"/>
      </c:barChart>
      <c:catAx>
        <c:axId val="121131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400" b="1"/>
            </a:pPr>
            <a:endParaRPr lang="bg-BG"/>
          </a:p>
        </c:txPr>
        <c:crossAx val="235194048"/>
        <c:crosses val="autoZero"/>
        <c:auto val="1"/>
        <c:lblAlgn val="ctr"/>
        <c:lblOffset val="100"/>
        <c:noMultiLvlLbl val="0"/>
      </c:catAx>
      <c:valAx>
        <c:axId val="2351940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21131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400"/>
          </a:pPr>
          <a:endParaRPr lang="bg-BG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bg-BG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1400"/>
            </a:pPr>
            <a:r>
              <a:rPr lang="bg-BG" dirty="0" smtClean="0"/>
              <a:t>Изпълнявани </a:t>
            </a:r>
            <a:r>
              <a:rPr lang="bg-BG" dirty="0"/>
              <a:t>ММПП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изпълнявани ММПП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Зам.дир.</c:v>
                </c:pt>
                <c:pt idx="1">
                  <c:v>Отдел 01 </c:v>
                </c:pt>
                <c:pt idx="2">
                  <c:v>Отдел 02</c:v>
                </c:pt>
                <c:pt idx="3">
                  <c:v>Отдел 03</c:v>
                </c:pt>
                <c:pt idx="4">
                  <c:v>Отдел 04</c:v>
                </c:pt>
                <c:pt idx="5">
                  <c:v>Отдел 05</c:v>
                </c:pt>
                <c:pt idx="6">
                  <c:v>Отдел 06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</c:v>
                </c:pt>
                <c:pt idx="1">
                  <c:v>17</c:v>
                </c:pt>
                <c:pt idx="2">
                  <c:v>39</c:v>
                </c:pt>
                <c:pt idx="3">
                  <c:v>53</c:v>
                </c:pt>
                <c:pt idx="4">
                  <c:v>18</c:v>
                </c:pt>
                <c:pt idx="5">
                  <c:v>17</c:v>
                </c:pt>
                <c:pt idx="6">
                  <c:v>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239-4651-B3D5-E1FB1BA4B76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1257472"/>
        <c:axId val="235196352"/>
      </c:barChart>
      <c:catAx>
        <c:axId val="121257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b="1"/>
            </a:pPr>
            <a:endParaRPr lang="bg-BG"/>
          </a:p>
        </c:txPr>
        <c:crossAx val="235196352"/>
        <c:crosses val="autoZero"/>
        <c:auto val="1"/>
        <c:lblAlgn val="ctr"/>
        <c:lblOffset val="100"/>
        <c:noMultiLvlLbl val="0"/>
      </c:catAx>
      <c:valAx>
        <c:axId val="235196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bg-BG"/>
          </a:p>
        </c:txPr>
        <c:crossAx val="121257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bg-BG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1400"/>
            </a:pPr>
            <a:r>
              <a:rPr lang="ru-RU" sz="1400" dirty="0" err="1" smtClean="0"/>
              <a:t>Среден</a:t>
            </a:r>
            <a:r>
              <a:rPr lang="ru-RU" sz="1400" dirty="0" smtClean="0"/>
              <a:t> </a:t>
            </a:r>
            <a:r>
              <a:rPr lang="ru-RU" sz="1400" dirty="0" err="1"/>
              <a:t>брой</a:t>
            </a:r>
            <a:r>
              <a:rPr lang="ru-RU" sz="1400" dirty="0"/>
              <a:t> </a:t>
            </a:r>
            <a:r>
              <a:rPr lang="ru-RU" sz="1400" dirty="0" err="1"/>
              <a:t>изпълнявани</a:t>
            </a:r>
            <a:r>
              <a:rPr lang="ru-RU" sz="1400" dirty="0"/>
              <a:t> ММПП на </a:t>
            </a:r>
            <a:r>
              <a:rPr lang="ru-RU" sz="1400" dirty="0" err="1"/>
              <a:t>следовател</a:t>
            </a:r>
            <a:endParaRPr lang="ru-RU" sz="1400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среден брой изпълнявани на следовател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 b="1"/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Зам.дир.</c:v>
                </c:pt>
                <c:pt idx="1">
                  <c:v>Отдел 01 </c:v>
                </c:pt>
                <c:pt idx="2">
                  <c:v>Отдел 02</c:v>
                </c:pt>
                <c:pt idx="3">
                  <c:v>Отдел 03</c:v>
                </c:pt>
                <c:pt idx="4">
                  <c:v>Отдел 04</c:v>
                </c:pt>
                <c:pt idx="5">
                  <c:v>Отдел 05</c:v>
                </c:pt>
                <c:pt idx="6">
                  <c:v>Отдел 06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</c:v>
                </c:pt>
                <c:pt idx="1">
                  <c:v>1.7</c:v>
                </c:pt>
                <c:pt idx="2">
                  <c:v>3.9</c:v>
                </c:pt>
                <c:pt idx="3">
                  <c:v>5.3</c:v>
                </c:pt>
                <c:pt idx="4">
                  <c:v>1.38</c:v>
                </c:pt>
                <c:pt idx="5">
                  <c:v>3.4</c:v>
                </c:pt>
                <c:pt idx="6">
                  <c:v>5.4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7-4EF9-9F11-3FE8CA368E9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2164096"/>
        <c:axId val="235198080"/>
      </c:barChart>
      <c:catAx>
        <c:axId val="132164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400" b="1"/>
            </a:pPr>
            <a:endParaRPr lang="bg-BG"/>
          </a:p>
        </c:txPr>
        <c:crossAx val="235198080"/>
        <c:crosses val="autoZero"/>
        <c:auto val="1"/>
        <c:lblAlgn val="ctr"/>
        <c:lblOffset val="100"/>
        <c:noMultiLvlLbl val="0"/>
      </c:catAx>
      <c:valAx>
        <c:axId val="235198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400"/>
            </a:pPr>
            <a:endParaRPr lang="bg-BG"/>
          </a:p>
        </c:txPr>
        <c:crossAx val="132164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bg-BG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1400"/>
            </a:pPr>
            <a:r>
              <a:rPr lang="bg-BG" dirty="0" smtClean="0"/>
              <a:t>Приключени </a:t>
            </a:r>
            <a:r>
              <a:rPr lang="bg-BG" dirty="0"/>
              <a:t>ММПП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приключени ММПП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 b="1"/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Зам.дир.</c:v>
                </c:pt>
                <c:pt idx="1">
                  <c:v>Отдел 01 </c:v>
                </c:pt>
                <c:pt idx="2">
                  <c:v>Отдел 02</c:v>
                </c:pt>
                <c:pt idx="3">
                  <c:v>Отдел 03</c:v>
                </c:pt>
                <c:pt idx="4">
                  <c:v>Отдел 04</c:v>
                </c:pt>
                <c:pt idx="5">
                  <c:v>Отдел 05</c:v>
                </c:pt>
                <c:pt idx="6">
                  <c:v>Отдел 06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</c:v>
                </c:pt>
                <c:pt idx="1">
                  <c:v>15</c:v>
                </c:pt>
                <c:pt idx="2">
                  <c:v>36</c:v>
                </c:pt>
                <c:pt idx="3">
                  <c:v>42</c:v>
                </c:pt>
                <c:pt idx="4">
                  <c:v>12</c:v>
                </c:pt>
                <c:pt idx="5">
                  <c:v>15</c:v>
                </c:pt>
                <c:pt idx="6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04C-4FDC-B3B0-B95B2B6485A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1475072"/>
        <c:axId val="235195200"/>
      </c:barChart>
      <c:catAx>
        <c:axId val="121475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400" b="1"/>
            </a:pPr>
            <a:endParaRPr lang="bg-BG"/>
          </a:p>
        </c:txPr>
        <c:crossAx val="235195200"/>
        <c:crosses val="autoZero"/>
        <c:auto val="1"/>
        <c:lblAlgn val="ctr"/>
        <c:lblOffset val="100"/>
        <c:noMultiLvlLbl val="0"/>
      </c:catAx>
      <c:valAx>
        <c:axId val="235195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400"/>
            </a:pPr>
            <a:endParaRPr lang="bg-BG"/>
          </a:p>
        </c:txPr>
        <c:crossAx val="121475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bg-BG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1400"/>
            </a:pPr>
            <a:r>
              <a:rPr lang="ru-RU" dirty="0" err="1" smtClean="0"/>
              <a:t>Среден</a:t>
            </a:r>
            <a:r>
              <a:rPr lang="ru-RU" dirty="0" smtClean="0"/>
              <a:t> </a:t>
            </a:r>
            <a:r>
              <a:rPr lang="ru-RU" dirty="0" err="1"/>
              <a:t>брой</a:t>
            </a:r>
            <a:r>
              <a:rPr lang="ru-RU" dirty="0"/>
              <a:t> </a:t>
            </a:r>
            <a:r>
              <a:rPr lang="ru-RU" dirty="0" err="1"/>
              <a:t>приключени</a:t>
            </a:r>
            <a:r>
              <a:rPr lang="ru-RU" dirty="0"/>
              <a:t> ММПП на </a:t>
            </a:r>
            <a:r>
              <a:rPr lang="ru-RU" dirty="0" err="1"/>
              <a:t>следовател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среден брой приключени ММПП на следовател</c:v>
                </c:pt>
              </c:strCache>
            </c:strRef>
          </c:tx>
          <c:spPr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 b="1"/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Зам.дир.</c:v>
                </c:pt>
                <c:pt idx="1">
                  <c:v>Отдел 01 </c:v>
                </c:pt>
                <c:pt idx="2">
                  <c:v>Отдел 02</c:v>
                </c:pt>
                <c:pt idx="3">
                  <c:v>Отдел 03</c:v>
                </c:pt>
                <c:pt idx="4">
                  <c:v>Отдел 04</c:v>
                </c:pt>
                <c:pt idx="5">
                  <c:v>Отдел 05</c:v>
                </c:pt>
                <c:pt idx="6">
                  <c:v>Отдел 06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0.5</c:v>
                </c:pt>
                <c:pt idx="1">
                  <c:v>1.5</c:v>
                </c:pt>
                <c:pt idx="2">
                  <c:v>3.6</c:v>
                </c:pt>
                <c:pt idx="3">
                  <c:v>4.2</c:v>
                </c:pt>
                <c:pt idx="4">
                  <c:v>0.92</c:v>
                </c:pt>
                <c:pt idx="5">
                  <c:v>3</c:v>
                </c:pt>
                <c:pt idx="6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0D8-48BE-BC39-303EE16C0B0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0291328"/>
        <c:axId val="235259584"/>
      </c:barChart>
      <c:catAx>
        <c:axId val="160291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400" b="1"/>
            </a:pPr>
            <a:endParaRPr lang="bg-BG"/>
          </a:p>
        </c:txPr>
        <c:crossAx val="235259584"/>
        <c:crosses val="autoZero"/>
        <c:auto val="1"/>
        <c:lblAlgn val="ctr"/>
        <c:lblOffset val="100"/>
        <c:noMultiLvlLbl val="0"/>
      </c:catAx>
      <c:valAx>
        <c:axId val="235259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400"/>
            </a:pPr>
            <a:endParaRPr lang="bg-BG"/>
          </a:p>
        </c:txPr>
        <c:crossAx val="160291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bg-BG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разследвани ДП и изпълнявани  ММПП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Зам дир.</c:v>
                </c:pt>
                <c:pt idx="1">
                  <c:v>Отдел 01 </c:v>
                </c:pt>
                <c:pt idx="2">
                  <c:v>Отдел 02</c:v>
                </c:pt>
                <c:pt idx="3">
                  <c:v>Отдел 03</c:v>
                </c:pt>
                <c:pt idx="4">
                  <c:v>Отдел 04</c:v>
                </c:pt>
                <c:pt idx="5">
                  <c:v>Отдел 05</c:v>
                </c:pt>
                <c:pt idx="6">
                  <c:v>Отдел 06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</c:v>
                </c:pt>
                <c:pt idx="1">
                  <c:v>8.4</c:v>
                </c:pt>
                <c:pt idx="2">
                  <c:v>14.1</c:v>
                </c:pt>
                <c:pt idx="3">
                  <c:v>11.7</c:v>
                </c:pt>
                <c:pt idx="4">
                  <c:v>9</c:v>
                </c:pt>
                <c:pt idx="5">
                  <c:v>10.199999999999999</c:v>
                </c:pt>
                <c:pt idx="6">
                  <c:v>13.6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058-4E7C-A68F-278D33F805D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приключени ДП и ММПП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Зам дир.</c:v>
                </c:pt>
                <c:pt idx="1">
                  <c:v>Отдел 01 </c:v>
                </c:pt>
                <c:pt idx="2">
                  <c:v>Отдел 02</c:v>
                </c:pt>
                <c:pt idx="3">
                  <c:v>Отдел 03</c:v>
                </c:pt>
                <c:pt idx="4">
                  <c:v>Отдел 04</c:v>
                </c:pt>
                <c:pt idx="5">
                  <c:v>Отдел 05</c:v>
                </c:pt>
                <c:pt idx="6">
                  <c:v>Отдел 06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3</c:v>
                </c:pt>
                <c:pt idx="1">
                  <c:v>3.6</c:v>
                </c:pt>
                <c:pt idx="2">
                  <c:v>6.8</c:v>
                </c:pt>
                <c:pt idx="3">
                  <c:v>5.5</c:v>
                </c:pt>
                <c:pt idx="4">
                  <c:v>3.23</c:v>
                </c:pt>
                <c:pt idx="5">
                  <c:v>5.4</c:v>
                </c:pt>
                <c:pt idx="6">
                  <c:v>2.4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058-4E7C-A68F-278D33F805D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2083712"/>
        <c:axId val="235260736"/>
      </c:barChart>
      <c:catAx>
        <c:axId val="132083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b="1"/>
            </a:pPr>
            <a:endParaRPr lang="bg-BG"/>
          </a:p>
        </c:txPr>
        <c:crossAx val="235260736"/>
        <c:crosses val="autoZero"/>
        <c:auto val="1"/>
        <c:lblAlgn val="ctr"/>
        <c:lblOffset val="100"/>
        <c:noMultiLvlLbl val="0"/>
      </c:catAx>
      <c:valAx>
        <c:axId val="235260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bg-BG"/>
          </a:p>
        </c:txPr>
        <c:crossAx val="132083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9752245351580315E-2"/>
          <c:y val="0.90742562423487316"/>
          <c:w val="0.81706704754387383"/>
          <c:h val="7.0495258929800284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bg-BG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bg-BG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1400"/>
            </a:pPr>
            <a:r>
              <a:rPr lang="bg-BG" sz="1400"/>
              <a:t>Среден брой ДП на следовател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Серия 1</c:v>
                </c:pt>
              </c:strCache>
            </c:strRef>
          </c:tx>
          <c:spPr>
            <a:pattFill prst="pct70">
              <a:fgClr>
                <a:schemeClr val="accent3">
                  <a:lumMod val="75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/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Зам.дир.</c:v>
                </c:pt>
                <c:pt idx="1">
                  <c:v>Отдел 01 </c:v>
                </c:pt>
                <c:pt idx="2">
                  <c:v>Отдел 02</c:v>
                </c:pt>
                <c:pt idx="3">
                  <c:v>Отдел 03</c:v>
                </c:pt>
                <c:pt idx="4">
                  <c:v>Отдел 04</c:v>
                </c:pt>
                <c:pt idx="5">
                  <c:v>Отдел 05</c:v>
                </c:pt>
                <c:pt idx="6">
                  <c:v>Отдел 06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</c:v>
                </c:pt>
                <c:pt idx="1">
                  <c:v>6.7</c:v>
                </c:pt>
                <c:pt idx="2">
                  <c:v>10.199999999999999</c:v>
                </c:pt>
                <c:pt idx="3">
                  <c:v>6.4</c:v>
                </c:pt>
                <c:pt idx="4">
                  <c:v>7.62</c:v>
                </c:pt>
                <c:pt idx="5">
                  <c:v>6.8</c:v>
                </c:pt>
                <c:pt idx="6">
                  <c:v>8.1999999999999993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98E-4491-AFE7-EDA939AB6FC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6915328"/>
        <c:axId val="163109056"/>
      </c:barChart>
      <c:catAx>
        <c:axId val="18691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200" b="1"/>
            </a:pPr>
            <a:endParaRPr lang="bg-BG"/>
          </a:p>
        </c:txPr>
        <c:crossAx val="163109056"/>
        <c:crosses val="autoZero"/>
        <c:auto val="1"/>
        <c:lblAlgn val="ctr"/>
        <c:lblOffset val="100"/>
        <c:noMultiLvlLbl val="0"/>
      </c:catAx>
      <c:valAx>
        <c:axId val="163109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200"/>
            </a:pPr>
            <a:endParaRPr lang="bg-BG"/>
          </a:p>
        </c:txPr>
        <c:crossAx val="186915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bg-BG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bg-BG" sz="1400" dirty="0" smtClean="0"/>
              <a:t>Брой  </a:t>
            </a:r>
            <a:r>
              <a:rPr lang="bg-BG" sz="1400" dirty="0"/>
              <a:t>ДП по отдели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разследвани ДП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512D-4C62-9C01-E76391BF984D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512D-4C62-9C01-E76391BF984D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512D-4C62-9C01-E76391BF984D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512D-4C62-9C01-E76391BF984D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512D-4C62-9C01-E76391BF984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/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Зам.дир.</c:v>
                </c:pt>
                <c:pt idx="1">
                  <c:v>Отдел  01</c:v>
                </c:pt>
                <c:pt idx="2">
                  <c:v>Отдел 02</c:v>
                </c:pt>
                <c:pt idx="3">
                  <c:v>Отдел 03</c:v>
                </c:pt>
                <c:pt idx="4">
                  <c:v>Отдел 04</c:v>
                </c:pt>
                <c:pt idx="5">
                  <c:v>Отдел 05</c:v>
                </c:pt>
                <c:pt idx="6">
                  <c:v>Отдел 06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14</c:v>
                </c:pt>
                <c:pt idx="1">
                  <c:v>67</c:v>
                </c:pt>
                <c:pt idx="2">
                  <c:v>102</c:v>
                </c:pt>
                <c:pt idx="3">
                  <c:v>64</c:v>
                </c:pt>
                <c:pt idx="4">
                  <c:v>99</c:v>
                </c:pt>
                <c:pt idx="5">
                  <c:v>34</c:v>
                </c:pt>
                <c:pt idx="6">
                  <c:v>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512D-4C62-9C01-E76391BF9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32768000"/>
        <c:axId val="43140224"/>
      </c:barChart>
      <c:catAx>
        <c:axId val="232768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200" b="1"/>
            </a:pPr>
            <a:endParaRPr lang="bg-BG"/>
          </a:p>
        </c:txPr>
        <c:crossAx val="43140224"/>
        <c:crosses val="autoZero"/>
        <c:auto val="1"/>
        <c:lblAlgn val="ctr"/>
        <c:lblOffset val="100"/>
        <c:noMultiLvlLbl val="0"/>
      </c:catAx>
      <c:valAx>
        <c:axId val="43140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200"/>
            </a:pPr>
            <a:endParaRPr lang="bg-BG"/>
          </a:p>
        </c:txPr>
        <c:crossAx val="232768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bg-BG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784017032575314"/>
          <c:y val="0.10934809326741474"/>
          <c:w val="0.60255515624396838"/>
          <c:h val="0.8438038134651705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разследвани ДП</c:v>
                </c:pt>
              </c:strCache>
            </c:strRef>
          </c:tx>
          <c:spPr>
            <a:solidFill>
              <a:srgbClr val="C00000"/>
            </a:solidFill>
          </c:spPr>
          <c:dPt>
            <c:idx val="0"/>
            <c:bubble3D val="0"/>
            <c:spPr>
              <a:solidFill>
                <a:schemeClr val="bg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FAD-4FC8-92EE-723BE764CFD5}"/>
              </c:ext>
            </c:extLst>
          </c:dPt>
          <c:dPt>
            <c:idx val="1"/>
            <c:bubble3D val="0"/>
            <c:spPr>
              <a:solidFill>
                <a:srgbClr val="FF717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FAD-4FC8-92EE-723BE764CFD5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AFAD-4FC8-92EE-723BE764CFD5}"/>
              </c:ext>
            </c:extLst>
          </c:dPt>
          <c:dPt>
            <c:idx val="3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FAD-4FC8-92EE-723BE764CFD5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AFAD-4FC8-92EE-723BE764CFD5}"/>
              </c:ext>
            </c:extLst>
          </c:dPt>
          <c:dPt>
            <c:idx val="5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AFAD-4FC8-92EE-723BE764CFD5}"/>
              </c:ext>
            </c:extLst>
          </c:dPt>
          <c:dLbls>
            <c:dLbl>
              <c:idx val="5"/>
              <c:layout>
                <c:manualLayout>
                  <c:x val="-2.399828745629224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2.5712450846027364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solidFill>
                <a:srgbClr val="A5D028">
                  <a:lumMod val="20000"/>
                  <a:lumOff val="80000"/>
                </a:srgbClr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bg-BG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Лист1!$A$2:$A$8</c:f>
              <c:strCache>
                <c:ptCount val="7"/>
                <c:pt idx="0">
                  <c:v>Отдел  01</c:v>
                </c:pt>
                <c:pt idx="1">
                  <c:v>Отдел 02</c:v>
                </c:pt>
                <c:pt idx="2">
                  <c:v>Отдел 03</c:v>
                </c:pt>
                <c:pt idx="3">
                  <c:v>Отдел 04</c:v>
                </c:pt>
                <c:pt idx="4">
                  <c:v>Отдел 05</c:v>
                </c:pt>
                <c:pt idx="5">
                  <c:v>Отдел 06</c:v>
                </c:pt>
                <c:pt idx="6">
                  <c:v>Зам.директори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15.9</c:v>
                </c:pt>
                <c:pt idx="1">
                  <c:v>24.22</c:v>
                </c:pt>
                <c:pt idx="2">
                  <c:v>15.2</c:v>
                </c:pt>
                <c:pt idx="3">
                  <c:v>24</c:v>
                </c:pt>
                <c:pt idx="4">
                  <c:v>8</c:v>
                </c:pt>
                <c:pt idx="5">
                  <c:v>10</c:v>
                </c:pt>
                <c:pt idx="6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FAD-4FC8-92EE-723BE764CFD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endParaRPr lang="bg-BG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неприключени в началото на 2022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Зам. дир.</c:v>
                </c:pt>
                <c:pt idx="1">
                  <c:v>Отдел 01 </c:v>
                </c:pt>
                <c:pt idx="2">
                  <c:v>Отдел 02</c:v>
                </c:pt>
                <c:pt idx="3">
                  <c:v>Отдел 03</c:v>
                </c:pt>
                <c:pt idx="4">
                  <c:v>Отдел 04</c:v>
                </c:pt>
                <c:pt idx="5">
                  <c:v>Отдел 05</c:v>
                </c:pt>
                <c:pt idx="6">
                  <c:v>Отдел 06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12</c:v>
                </c:pt>
                <c:pt idx="1">
                  <c:v>18</c:v>
                </c:pt>
                <c:pt idx="2">
                  <c:v>60</c:v>
                </c:pt>
                <c:pt idx="3">
                  <c:v>40</c:v>
                </c:pt>
                <c:pt idx="4">
                  <c:v>70</c:v>
                </c:pt>
                <c:pt idx="5">
                  <c:v>25</c:v>
                </c:pt>
                <c:pt idx="6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E56-44F5-B70F-932B67E695E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неприключени в края на 2022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Зам. дир.</c:v>
                </c:pt>
                <c:pt idx="1">
                  <c:v>Отдел 01 </c:v>
                </c:pt>
                <c:pt idx="2">
                  <c:v>Отдел 02</c:v>
                </c:pt>
                <c:pt idx="3">
                  <c:v>Отдел 03</c:v>
                </c:pt>
                <c:pt idx="4">
                  <c:v>Отдел 04</c:v>
                </c:pt>
                <c:pt idx="5">
                  <c:v>Отдел 05</c:v>
                </c:pt>
                <c:pt idx="6">
                  <c:v>Отдел 06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9</c:v>
                </c:pt>
                <c:pt idx="1">
                  <c:v>46</c:v>
                </c:pt>
                <c:pt idx="2">
                  <c:v>70</c:v>
                </c:pt>
                <c:pt idx="3">
                  <c:v>51</c:v>
                </c:pt>
                <c:pt idx="4">
                  <c:v>69</c:v>
                </c:pt>
                <c:pt idx="5">
                  <c:v>22</c:v>
                </c:pt>
                <c:pt idx="6">
                  <c:v>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E56-44F5-B70F-932B67E695E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6916352"/>
        <c:axId val="43144256"/>
      </c:barChart>
      <c:catAx>
        <c:axId val="186916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b="1"/>
            </a:pPr>
            <a:endParaRPr lang="bg-BG"/>
          </a:p>
        </c:txPr>
        <c:crossAx val="43144256"/>
        <c:crosses val="autoZero"/>
        <c:auto val="1"/>
        <c:lblAlgn val="ctr"/>
        <c:lblOffset val="100"/>
        <c:noMultiLvlLbl val="0"/>
      </c:catAx>
      <c:valAx>
        <c:axId val="43144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400"/>
            </a:pPr>
            <a:endParaRPr lang="bg-BG"/>
          </a:p>
        </c:txPr>
        <c:crossAx val="186916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400" b="1"/>
          </a:pPr>
          <a:endParaRPr lang="bg-BG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bg-BG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1400"/>
            </a:pPr>
            <a:r>
              <a:rPr lang="bg-BG" sz="1400"/>
              <a:t>Среден брой  ДП на следовател 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нови ДП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/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Зам.дир.</c:v>
                </c:pt>
                <c:pt idx="1">
                  <c:v>Отдел 01 </c:v>
                </c:pt>
                <c:pt idx="2">
                  <c:v>Отдел 02</c:v>
                </c:pt>
                <c:pt idx="3">
                  <c:v>Отдел 03</c:v>
                </c:pt>
                <c:pt idx="4">
                  <c:v>Отдел 04</c:v>
                </c:pt>
                <c:pt idx="5">
                  <c:v>Отдел 05</c:v>
                </c:pt>
                <c:pt idx="6">
                  <c:v>Отдел 06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1">
                  <c:v>4.5</c:v>
                </c:pt>
                <c:pt idx="2">
                  <c:v>3.2</c:v>
                </c:pt>
                <c:pt idx="3">
                  <c:v>1.7</c:v>
                </c:pt>
                <c:pt idx="4">
                  <c:v>1.7</c:v>
                </c:pt>
                <c:pt idx="5">
                  <c:v>1.4</c:v>
                </c:pt>
                <c:pt idx="6">
                  <c:v>4.4000000000000004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6F8-4F26-B5E9-9AF4738E6DD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Зам.дир.</c:v>
                </c:pt>
                <c:pt idx="1">
                  <c:v>Отдел 01 </c:v>
                </c:pt>
                <c:pt idx="2">
                  <c:v>Отдел 02</c:v>
                </c:pt>
                <c:pt idx="3">
                  <c:v>Отдел 03</c:v>
                </c:pt>
                <c:pt idx="4">
                  <c:v>Отдел 04</c:v>
                </c:pt>
                <c:pt idx="5">
                  <c:v>Отдел 05</c:v>
                </c:pt>
                <c:pt idx="6">
                  <c:v>Отдел 06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8024832"/>
        <c:axId val="43146560"/>
      </c:barChart>
      <c:catAx>
        <c:axId val="188024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400"/>
            </a:pPr>
            <a:endParaRPr lang="bg-BG"/>
          </a:p>
        </c:txPr>
        <c:crossAx val="43146560"/>
        <c:crosses val="autoZero"/>
        <c:auto val="1"/>
        <c:lblAlgn val="ctr"/>
        <c:lblOffset val="100"/>
        <c:noMultiLvlLbl val="0"/>
      </c:catAx>
      <c:valAx>
        <c:axId val="43146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400" b="0"/>
            </a:pPr>
            <a:endParaRPr lang="bg-BG"/>
          </a:p>
        </c:txPr>
        <c:crossAx val="188024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bg-BG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1400"/>
            </a:pPr>
            <a:r>
              <a:rPr lang="bg-BG" sz="1400" dirty="0" smtClean="0"/>
              <a:t>Брой </a:t>
            </a:r>
            <a:r>
              <a:rPr lang="bg-BG" sz="1400" dirty="0"/>
              <a:t>ДП по отдели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нови ДП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/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Зам.дир.</c:v>
                </c:pt>
                <c:pt idx="1">
                  <c:v>Отдел 01 </c:v>
                </c:pt>
                <c:pt idx="2">
                  <c:v>Отдел 02</c:v>
                </c:pt>
                <c:pt idx="3">
                  <c:v>Отдел 03</c:v>
                </c:pt>
                <c:pt idx="4">
                  <c:v>Отдел 04</c:v>
                </c:pt>
                <c:pt idx="5">
                  <c:v>Отдел 05</c:v>
                </c:pt>
                <c:pt idx="6">
                  <c:v>Отдел 06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</c:v>
                </c:pt>
                <c:pt idx="1">
                  <c:v>45</c:v>
                </c:pt>
                <c:pt idx="2">
                  <c:v>32</c:v>
                </c:pt>
                <c:pt idx="3">
                  <c:v>17</c:v>
                </c:pt>
                <c:pt idx="4">
                  <c:v>22</c:v>
                </c:pt>
                <c:pt idx="5">
                  <c:v>7</c:v>
                </c:pt>
                <c:pt idx="6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CEE-4A71-A98C-A3FFD98E742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33221120"/>
        <c:axId val="233112704"/>
      </c:barChart>
      <c:catAx>
        <c:axId val="233221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400"/>
            </a:pPr>
            <a:endParaRPr lang="bg-BG"/>
          </a:p>
        </c:txPr>
        <c:crossAx val="233112704"/>
        <c:crosses val="autoZero"/>
        <c:auto val="1"/>
        <c:lblAlgn val="ctr"/>
        <c:lblOffset val="100"/>
        <c:noMultiLvlLbl val="0"/>
      </c:catAx>
      <c:valAx>
        <c:axId val="233112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400" b="0"/>
            </a:pPr>
            <a:endParaRPr lang="bg-BG"/>
          </a:p>
        </c:txPr>
        <c:crossAx val="233221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bg-BG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Серия 1</c:v>
                </c:pt>
              </c:strCache>
            </c:strRef>
          </c:tx>
          <c:spPr>
            <a:gradFill>
              <a:gsLst>
                <a:gs pos="0">
                  <a:srgbClr val="7030A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 b="1"/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Зам дир.</c:v>
                </c:pt>
                <c:pt idx="1">
                  <c:v>Отдел 01 </c:v>
                </c:pt>
                <c:pt idx="2">
                  <c:v>Отдел 02</c:v>
                </c:pt>
                <c:pt idx="3">
                  <c:v>Отдел 03</c:v>
                </c:pt>
                <c:pt idx="4">
                  <c:v>Отдел 04</c:v>
                </c:pt>
                <c:pt idx="5">
                  <c:v>Отдел 05</c:v>
                </c:pt>
                <c:pt idx="6">
                  <c:v>Отдел 06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7</c:v>
                </c:pt>
                <c:pt idx="4">
                  <c:v>7</c:v>
                </c:pt>
                <c:pt idx="5">
                  <c:v>2</c:v>
                </c:pt>
                <c:pt idx="6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1C8-4258-84C7-9A8075F820B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8032512"/>
        <c:axId val="233115008"/>
      </c:barChart>
      <c:catAx>
        <c:axId val="188032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400" b="1"/>
            </a:pPr>
            <a:endParaRPr lang="bg-BG"/>
          </a:p>
        </c:txPr>
        <c:crossAx val="233115008"/>
        <c:crosses val="autoZero"/>
        <c:auto val="1"/>
        <c:lblAlgn val="ctr"/>
        <c:lblOffset val="100"/>
        <c:noMultiLvlLbl val="0"/>
      </c:catAx>
      <c:valAx>
        <c:axId val="233115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400"/>
            </a:pPr>
            <a:endParaRPr lang="bg-BG"/>
          </a:p>
        </c:txPr>
        <c:crossAx val="188032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bg-BG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1400"/>
            </a:pPr>
            <a:r>
              <a:rPr lang="bg-BG" sz="1400"/>
              <a:t>Брой ДП по отдели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брой ДП</c:v>
                </c:pt>
              </c:strCache>
            </c:strRef>
          </c:tx>
          <c:spPr>
            <a:gradFill>
              <a:gsLst>
                <a:gs pos="0">
                  <a:srgbClr val="C0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 b="1"/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Зам.дир.</c:v>
                </c:pt>
                <c:pt idx="1">
                  <c:v>Отдел 01 </c:v>
                </c:pt>
                <c:pt idx="2">
                  <c:v>Отдел 02</c:v>
                </c:pt>
                <c:pt idx="3">
                  <c:v>Отдел 03</c:v>
                </c:pt>
                <c:pt idx="4">
                  <c:v>Отдел 04</c:v>
                </c:pt>
                <c:pt idx="5">
                  <c:v>Отдел 05</c:v>
                </c:pt>
                <c:pt idx="6">
                  <c:v>Отдел 06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</c:v>
                </c:pt>
                <c:pt idx="1">
                  <c:v>21</c:v>
                </c:pt>
                <c:pt idx="2">
                  <c:v>32</c:v>
                </c:pt>
                <c:pt idx="3">
                  <c:v>13</c:v>
                </c:pt>
                <c:pt idx="4">
                  <c:v>30</c:v>
                </c:pt>
                <c:pt idx="5">
                  <c:v>12</c:v>
                </c:pt>
                <c:pt idx="6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AFE-498B-B25D-784E2361681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32769536"/>
        <c:axId val="233117312"/>
      </c:barChart>
      <c:catAx>
        <c:axId val="232769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400" b="1"/>
            </a:pPr>
            <a:endParaRPr lang="bg-BG"/>
          </a:p>
        </c:txPr>
        <c:crossAx val="233117312"/>
        <c:crosses val="autoZero"/>
        <c:auto val="1"/>
        <c:lblAlgn val="ctr"/>
        <c:lblOffset val="100"/>
        <c:noMultiLvlLbl val="0"/>
      </c:catAx>
      <c:valAx>
        <c:axId val="233117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400" b="0"/>
            </a:pPr>
            <a:endParaRPr lang="bg-BG"/>
          </a:p>
        </c:txPr>
        <c:crossAx val="232769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bg-BG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BF5BD-B99C-41AD-9892-B61ECA34E5DF}" type="datetimeFigureOut">
              <a:rPr lang="bg-BG" smtClean="0"/>
              <a:t>13.3.2023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8EE76-F9CE-4300-8FBF-CBA2F5241C2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BF5BD-B99C-41AD-9892-B61ECA34E5DF}" type="datetimeFigureOut">
              <a:rPr lang="bg-BG" smtClean="0"/>
              <a:t>13.3.2023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8EE76-F9CE-4300-8FBF-CBA2F5241C2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BF5BD-B99C-41AD-9892-B61ECA34E5DF}" type="datetimeFigureOut">
              <a:rPr lang="bg-BG" smtClean="0"/>
              <a:t>13.3.2023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8EE76-F9CE-4300-8FBF-CBA2F5241C2C}" type="slidenum">
              <a:rPr lang="bg-BG" smtClean="0"/>
              <a:t>‹#›</a:t>
            </a:fld>
            <a:endParaRPr lang="bg-BG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BF5BD-B99C-41AD-9892-B61ECA34E5DF}" type="datetimeFigureOut">
              <a:rPr lang="bg-BG" smtClean="0"/>
              <a:t>13.3.2023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8EE76-F9CE-4300-8FBF-CBA2F5241C2C}" type="slidenum">
              <a:rPr lang="bg-BG" smtClean="0"/>
              <a:t>‹#›</a:t>
            </a:fld>
            <a:endParaRPr lang="bg-B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BF5BD-B99C-41AD-9892-B61ECA34E5DF}" type="datetimeFigureOut">
              <a:rPr lang="bg-BG" smtClean="0"/>
              <a:t>13.3.2023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8EE76-F9CE-4300-8FBF-CBA2F5241C2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BF5BD-B99C-41AD-9892-B61ECA34E5DF}" type="datetimeFigureOut">
              <a:rPr lang="bg-BG" smtClean="0"/>
              <a:t>13.3.2023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8EE76-F9CE-4300-8FBF-CBA2F5241C2C}" type="slidenum">
              <a:rPr lang="bg-BG" smtClean="0"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BF5BD-B99C-41AD-9892-B61ECA34E5DF}" type="datetimeFigureOut">
              <a:rPr lang="bg-BG" smtClean="0"/>
              <a:t>13.3.2023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8EE76-F9CE-4300-8FBF-CBA2F5241C2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BF5BD-B99C-41AD-9892-B61ECA34E5DF}" type="datetimeFigureOut">
              <a:rPr lang="bg-BG" smtClean="0"/>
              <a:t>13.3.2023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8EE76-F9CE-4300-8FBF-CBA2F5241C2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BF5BD-B99C-41AD-9892-B61ECA34E5DF}" type="datetimeFigureOut">
              <a:rPr lang="bg-BG" smtClean="0"/>
              <a:t>13.3.2023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8EE76-F9CE-4300-8FBF-CBA2F5241C2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BF5BD-B99C-41AD-9892-B61ECA34E5DF}" type="datetimeFigureOut">
              <a:rPr lang="bg-BG" smtClean="0"/>
              <a:t>13.3.2023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8EE76-F9CE-4300-8FBF-CBA2F5241C2C}" type="slidenum">
              <a:rPr lang="bg-BG" smtClean="0"/>
              <a:t>‹#›</a:t>
            </a:fld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BF5BD-B99C-41AD-9892-B61ECA34E5DF}" type="datetimeFigureOut">
              <a:rPr lang="bg-BG" smtClean="0"/>
              <a:t>13.3.2023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8EE76-F9CE-4300-8FBF-CBA2F5241C2C}" type="slidenum">
              <a:rPr lang="bg-BG" smtClean="0"/>
              <a:t>‹#›</a:t>
            </a:fld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33BF5BD-B99C-41AD-9892-B61ECA34E5DF}" type="datetimeFigureOut">
              <a:rPr lang="bg-BG" smtClean="0"/>
              <a:t>13.3.2023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0E8EE76-F9CE-4300-8FBF-CBA2F5241C2C}" type="slidenum">
              <a:rPr lang="bg-BG" smtClean="0"/>
              <a:t>‹#›</a:t>
            </a:fld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3384376"/>
          </a:xfrm>
        </p:spPr>
        <p:txBody>
          <a:bodyPr>
            <a:normAutofit fontScale="90000"/>
          </a:bodyPr>
          <a:lstStyle/>
          <a:p>
            <a:r>
              <a:rPr lang="bg-BG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НСлС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Статистически данни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2022 </a:t>
            </a:r>
            <a: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b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bg-BG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отдели/ </a:t>
            </a:r>
            <a:endParaRPr lang="bg-B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825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="" xmlns:a16="http://schemas.microsoft.com/office/drawing/2014/main" id="{24BB12AA-8894-45C3-9B69-5E2D047BA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Приключени ДП с мнение за съд през </a:t>
            </a:r>
            <a:r>
              <a:rPr lang="bg-B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</p:txBody>
      </p:sp>
      <p:graphicFrame>
        <p:nvGraphicFramePr>
          <p:cNvPr id="7" name="Контейнер за съдържание 6">
            <a:extLst>
              <a:ext uri="{FF2B5EF4-FFF2-40B4-BE49-F238E27FC236}">
                <a16:creationId xmlns="" xmlns:a16="http://schemas.microsoft.com/office/drawing/2014/main" id="{423541FA-D7CB-4434-B08E-9A9B0ADE1D4E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46589814"/>
              </p:ext>
            </p:extLst>
          </p:nvPr>
        </p:nvGraphicFramePr>
        <p:xfrm>
          <a:off x="539552" y="1988840"/>
          <a:ext cx="3822700" cy="4565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Контейнер за съдържание 9">
            <a:extLst>
              <a:ext uri="{FF2B5EF4-FFF2-40B4-BE49-F238E27FC236}">
                <a16:creationId xmlns="" xmlns:a16="http://schemas.microsoft.com/office/drawing/2014/main" id="{74B1C2B1-F743-44FD-B207-B218B4F4954C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533856407"/>
              </p:ext>
            </p:extLst>
          </p:nvPr>
        </p:nvGraphicFramePr>
        <p:xfrm>
          <a:off x="4860032" y="2996952"/>
          <a:ext cx="382270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3018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Контейнер за съдържание 5">
            <a:extLst>
              <a:ext uri="{FF2B5EF4-FFF2-40B4-BE49-F238E27FC236}">
                <a16:creationId xmlns="" xmlns:a16="http://schemas.microsoft.com/office/drawing/2014/main" id="{792C8670-5686-4F31-A60D-0A3649D900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0038739"/>
              </p:ext>
            </p:extLst>
          </p:nvPr>
        </p:nvGraphicFramePr>
        <p:xfrm>
          <a:off x="827584" y="2060848"/>
          <a:ext cx="740886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лавие 2">
            <a:extLst>
              <a:ext uri="{FF2B5EF4-FFF2-40B4-BE49-F238E27FC236}">
                <a16:creationId xmlns="" xmlns:a16="http://schemas.microsoft.com/office/drawing/2014/main" id="{CDE6DA8F-1A5D-4F18-A0E7-63EE7B01F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ММПП през </a:t>
            </a:r>
            <a:r>
              <a:rPr lang="bg-B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в НСлС </a:t>
            </a:r>
            <a:b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/по отдели/</a:t>
            </a:r>
            <a:endParaRPr lang="bg-BG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905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="" xmlns:a16="http://schemas.microsoft.com/office/drawing/2014/main" id="{E84725F4-4C31-48F0-89EE-0B51DE24B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Изпълнявани ММПП за </a:t>
            </a:r>
            <a:r>
              <a:rPr lang="bg-B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</a:p>
        </p:txBody>
      </p:sp>
      <p:graphicFrame>
        <p:nvGraphicFramePr>
          <p:cNvPr id="7" name="Контейнер за съдържание 6">
            <a:extLst>
              <a:ext uri="{FF2B5EF4-FFF2-40B4-BE49-F238E27FC236}">
                <a16:creationId xmlns="" xmlns:a16="http://schemas.microsoft.com/office/drawing/2014/main" id="{8368E2E2-BA8D-42D6-93A8-09F6EC769884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73370916"/>
              </p:ext>
            </p:extLst>
          </p:nvPr>
        </p:nvGraphicFramePr>
        <p:xfrm>
          <a:off x="539552" y="2204864"/>
          <a:ext cx="3822700" cy="416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Контейнер за съдържание 9">
            <a:extLst>
              <a:ext uri="{FF2B5EF4-FFF2-40B4-BE49-F238E27FC236}">
                <a16:creationId xmlns="" xmlns:a16="http://schemas.microsoft.com/office/drawing/2014/main" id="{A183C89E-C654-4984-8F23-50B6B603880E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417868652"/>
              </p:ext>
            </p:extLst>
          </p:nvPr>
        </p:nvGraphicFramePr>
        <p:xfrm>
          <a:off x="4860032" y="2492896"/>
          <a:ext cx="375069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65026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="" xmlns:a16="http://schemas.microsoft.com/office/drawing/2014/main" id="{4D741C98-F79A-4CE7-AC94-FB79A321C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Приключени </a:t>
            </a:r>
            <a:r>
              <a:rPr lang="bg-B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ММПП през 2022 </a:t>
            </a:r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</p:txBody>
      </p:sp>
      <p:graphicFrame>
        <p:nvGraphicFramePr>
          <p:cNvPr id="7" name="Контейнер за съдържание 6">
            <a:extLst>
              <a:ext uri="{FF2B5EF4-FFF2-40B4-BE49-F238E27FC236}">
                <a16:creationId xmlns="" xmlns:a16="http://schemas.microsoft.com/office/drawing/2014/main" id="{31DFE9F2-4AC0-49F0-BDD2-037B6374C876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4356835"/>
              </p:ext>
            </p:extLst>
          </p:nvPr>
        </p:nvGraphicFramePr>
        <p:xfrm>
          <a:off x="676275" y="2060848"/>
          <a:ext cx="382270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Контейнер за съдържание 9">
            <a:extLst>
              <a:ext uri="{FF2B5EF4-FFF2-40B4-BE49-F238E27FC236}">
                <a16:creationId xmlns="" xmlns:a16="http://schemas.microsoft.com/office/drawing/2014/main" id="{1A5C1187-356D-494F-8E22-CEBAC25E4647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166172926"/>
              </p:ext>
            </p:extLst>
          </p:nvPr>
        </p:nvGraphicFramePr>
        <p:xfrm>
          <a:off x="4860032" y="2708920"/>
          <a:ext cx="3822700" cy="3701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04975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>
            <a:extLst>
              <a:ext uri="{FF2B5EF4-FFF2-40B4-BE49-F238E27FC236}">
                <a16:creationId xmlns="" xmlns:a16="http://schemas.microsoft.com/office/drawing/2014/main" id="{B81442F5-54AF-4528-B0AD-F8D1E83BE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434488"/>
          </a:xfrm>
        </p:spPr>
        <p:txBody>
          <a:bodyPr>
            <a:normAutofit/>
          </a:bodyPr>
          <a:lstStyle/>
          <a:p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Среден брой разследвани и приключени </a:t>
            </a:r>
            <a:r>
              <a:rPr lang="bg-B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/ДП и ММПП/ </a:t>
            </a:r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следовател </a:t>
            </a:r>
          </a:p>
        </p:txBody>
      </p:sp>
      <p:graphicFrame>
        <p:nvGraphicFramePr>
          <p:cNvPr id="4" name="Контейнер за съдържание 6">
            <a:extLst>
              <a:ext uri="{FF2B5EF4-FFF2-40B4-BE49-F238E27FC236}">
                <a16:creationId xmlns="" xmlns:a16="http://schemas.microsoft.com/office/drawing/2014/main" id="{6CE2B7E6-2D6C-4A75-B4CA-757BE472F9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1780184"/>
              </p:ext>
            </p:extLst>
          </p:nvPr>
        </p:nvGraphicFramePr>
        <p:xfrm>
          <a:off x="827584" y="2204864"/>
          <a:ext cx="740886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2250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Контейнер за съдържание 5">
            <a:extLst>
              <a:ext uri="{FF2B5EF4-FFF2-40B4-BE49-F238E27FC236}">
                <a16:creationId xmlns="" xmlns:a16="http://schemas.microsoft.com/office/drawing/2014/main" id="{B837D9C6-D9B9-4559-8328-52C4E20585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3992045"/>
              </p:ext>
            </p:extLst>
          </p:nvPr>
        </p:nvGraphicFramePr>
        <p:xfrm>
          <a:off x="871538" y="2674938"/>
          <a:ext cx="7408862" cy="3778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лавие 2">
            <a:extLst>
              <a:ext uri="{FF2B5EF4-FFF2-40B4-BE49-F238E27FC236}">
                <a16:creationId xmlns="" xmlns:a16="http://schemas.microsoft.com/office/drawing/2014/main" id="{6BE513FA-E4A3-473E-8EEE-13409766E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1656184"/>
          </a:xfrm>
        </p:spPr>
        <p:txBody>
          <a:bodyPr>
            <a:normAutofit/>
          </a:bodyPr>
          <a:lstStyle/>
          <a:p>
            <a:r>
              <a:rPr lang="bg-BG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Щатна численост и брой реално работили следователи по отдели в НСлС за </a:t>
            </a:r>
            <a:r>
              <a:rPr lang="bg-BG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bg-BG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bg-BG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bg-BG" sz="28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средномесечен</a:t>
            </a:r>
            <a:r>
              <a:rPr lang="bg-BG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брой/</a:t>
            </a:r>
            <a:endParaRPr lang="bg-BG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111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="" xmlns:a16="http://schemas.microsoft.com/office/drawing/2014/main" id="{95664B67-8131-4382-91BC-030035525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Разследвани </a:t>
            </a:r>
            <a:r>
              <a:rPr lang="bg-B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ДП през 2022 </a:t>
            </a:r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</p:txBody>
      </p:sp>
      <p:graphicFrame>
        <p:nvGraphicFramePr>
          <p:cNvPr id="8" name="Контейнер за съдържание 7">
            <a:extLst>
              <a:ext uri="{FF2B5EF4-FFF2-40B4-BE49-F238E27FC236}">
                <a16:creationId xmlns="" xmlns:a16="http://schemas.microsoft.com/office/drawing/2014/main" id="{B138A443-6DCE-4062-ACFF-547C255A8A08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04939396"/>
              </p:ext>
            </p:extLst>
          </p:nvPr>
        </p:nvGraphicFramePr>
        <p:xfrm>
          <a:off x="4860032" y="2780928"/>
          <a:ext cx="3744416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Контейнер за съдържание 5">
            <a:extLst>
              <a:ext uri="{FF2B5EF4-FFF2-40B4-BE49-F238E27FC236}">
                <a16:creationId xmlns="" xmlns:a16="http://schemas.microsoft.com/office/drawing/2014/main" id="{17797762-D91F-4F3C-A751-841B1822B67D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93563655"/>
              </p:ext>
            </p:extLst>
          </p:nvPr>
        </p:nvGraphicFramePr>
        <p:xfrm>
          <a:off x="395536" y="2780928"/>
          <a:ext cx="396044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572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Контейнер за съдържание 5">
            <a:extLst>
              <a:ext uri="{FF2B5EF4-FFF2-40B4-BE49-F238E27FC236}">
                <a16:creationId xmlns="" xmlns:a16="http://schemas.microsoft.com/office/drawing/2014/main" id="{862C690D-6DCC-421F-9297-18FD8A0D89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5614774"/>
              </p:ext>
            </p:extLst>
          </p:nvPr>
        </p:nvGraphicFramePr>
        <p:xfrm>
          <a:off x="899592" y="2276872"/>
          <a:ext cx="694082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лавие 2">
            <a:extLst>
              <a:ext uri="{FF2B5EF4-FFF2-40B4-BE49-F238E27FC236}">
                <a16:creationId xmlns="" xmlns:a16="http://schemas.microsoft.com/office/drawing/2014/main" id="{3AD56F6B-EFB0-4A11-9CDA-69F9D0E72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Разследвани ДП през </a:t>
            </a:r>
            <a:r>
              <a:rPr lang="bg-B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 </a:t>
            </a:r>
            <a:b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отдели в %</a:t>
            </a:r>
          </a:p>
        </p:txBody>
      </p:sp>
    </p:spTree>
    <p:extLst>
      <p:ext uri="{BB962C8B-B14F-4D97-AF65-F5344CB8AC3E}">
        <p14:creationId xmlns:p14="http://schemas.microsoft.com/office/powerpoint/2010/main" val="519319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Контейнер за съдържание 5">
            <a:extLst>
              <a:ext uri="{FF2B5EF4-FFF2-40B4-BE49-F238E27FC236}">
                <a16:creationId xmlns="" xmlns:a16="http://schemas.microsoft.com/office/drawing/2014/main" id="{80A24078-D672-4B08-BCF5-D4A964C6DE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1360298"/>
              </p:ext>
            </p:extLst>
          </p:nvPr>
        </p:nvGraphicFramePr>
        <p:xfrm>
          <a:off x="755576" y="1988840"/>
          <a:ext cx="740886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лавие 2">
            <a:extLst>
              <a:ext uri="{FF2B5EF4-FFF2-40B4-BE49-F238E27FC236}">
                <a16:creationId xmlns="" xmlns:a16="http://schemas.microsoft.com/office/drawing/2014/main" id="{87B79F37-D3D3-4EC2-8C83-0C9EE9F33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Неприключени ДП </a:t>
            </a:r>
            <a:b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началото и в края на </a:t>
            </a:r>
            <a:r>
              <a:rPr lang="bg-B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3117072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="" xmlns:a16="http://schemas.microsoft.com/office/drawing/2014/main" id="{5B1DAAE6-6CEF-468B-96B6-62A3F7FFE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Новопостъпили ДП </a:t>
            </a:r>
            <a:r>
              <a:rPr lang="bg-B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 2022 </a:t>
            </a:r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</p:txBody>
      </p:sp>
      <p:graphicFrame>
        <p:nvGraphicFramePr>
          <p:cNvPr id="8" name="Контейнер за съдържание 7">
            <a:extLst>
              <a:ext uri="{FF2B5EF4-FFF2-40B4-BE49-F238E27FC236}">
                <a16:creationId xmlns="" xmlns:a16="http://schemas.microsoft.com/office/drawing/2014/main" id="{5722D210-CD62-42CD-AE54-FCFE0635B2F5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148494363"/>
              </p:ext>
            </p:extLst>
          </p:nvPr>
        </p:nvGraphicFramePr>
        <p:xfrm>
          <a:off x="4788024" y="2636912"/>
          <a:ext cx="3960440" cy="3806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Контейнер за съдържание 5">
            <a:extLst>
              <a:ext uri="{FF2B5EF4-FFF2-40B4-BE49-F238E27FC236}">
                <a16:creationId xmlns="" xmlns:a16="http://schemas.microsoft.com/office/drawing/2014/main" id="{86799E29-1194-4791-A9AC-513AF063E244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30924608"/>
              </p:ext>
            </p:extLst>
          </p:nvPr>
        </p:nvGraphicFramePr>
        <p:xfrm>
          <a:off x="827584" y="2708920"/>
          <a:ext cx="352839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52671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Контейнер за съдържание 7">
            <a:extLst>
              <a:ext uri="{FF2B5EF4-FFF2-40B4-BE49-F238E27FC236}">
                <a16:creationId xmlns="" xmlns:a16="http://schemas.microsoft.com/office/drawing/2014/main" id="{B814FD81-61F9-4AD1-9DCC-1228047708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436373"/>
              </p:ext>
            </p:extLst>
          </p:nvPr>
        </p:nvGraphicFramePr>
        <p:xfrm>
          <a:off x="971600" y="1988840"/>
          <a:ext cx="7408862" cy="4315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лавие 2">
            <a:extLst>
              <a:ext uri="{FF2B5EF4-FFF2-40B4-BE49-F238E27FC236}">
                <a16:creationId xmlns="" xmlns:a16="http://schemas.microsoft.com/office/drawing/2014/main" id="{7B3E8AE9-5E20-4C7C-BBF2-CA26D0564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Продължени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ДП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през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възобновени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върнати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034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="" xmlns:a16="http://schemas.microsoft.com/office/drawing/2014/main" id="{844828F4-85A2-488A-B3BB-86BC13791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Приключени </a:t>
            </a:r>
            <a:r>
              <a:rPr lang="bg-B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ДП през 2022 </a:t>
            </a:r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</p:txBody>
      </p:sp>
      <p:graphicFrame>
        <p:nvGraphicFramePr>
          <p:cNvPr id="7" name="Контейнер за съдържание 6">
            <a:extLst>
              <a:ext uri="{FF2B5EF4-FFF2-40B4-BE49-F238E27FC236}">
                <a16:creationId xmlns="" xmlns:a16="http://schemas.microsoft.com/office/drawing/2014/main" id="{88A57003-C1C0-447F-BA64-6FBBA61269DE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48899043"/>
              </p:ext>
            </p:extLst>
          </p:nvPr>
        </p:nvGraphicFramePr>
        <p:xfrm>
          <a:off x="251520" y="2636912"/>
          <a:ext cx="4248472" cy="3993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Контейнер за съдържание 9">
            <a:extLst>
              <a:ext uri="{FF2B5EF4-FFF2-40B4-BE49-F238E27FC236}">
                <a16:creationId xmlns="" xmlns:a16="http://schemas.microsoft.com/office/drawing/2014/main" id="{31CF9820-0893-44D4-BD76-AEA614EB670C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755062903"/>
              </p:ext>
            </p:extLst>
          </p:nvPr>
        </p:nvGraphicFramePr>
        <p:xfrm>
          <a:off x="4644008" y="2636912"/>
          <a:ext cx="4247455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11794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Контейнер за съдържание 5">
            <a:extLst>
              <a:ext uri="{FF2B5EF4-FFF2-40B4-BE49-F238E27FC236}">
                <a16:creationId xmlns="" xmlns:a16="http://schemas.microsoft.com/office/drawing/2014/main" id="{CA410F9E-A5DD-4671-8610-74A0089907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0750941"/>
              </p:ext>
            </p:extLst>
          </p:nvPr>
        </p:nvGraphicFramePr>
        <p:xfrm>
          <a:off x="899592" y="2060848"/>
          <a:ext cx="740886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лавие 2">
            <a:extLst>
              <a:ext uri="{FF2B5EF4-FFF2-40B4-BE49-F238E27FC236}">
                <a16:creationId xmlns="" xmlns:a16="http://schemas.microsoft.com/office/drawing/2014/main" id="{E72AD722-019B-4D46-9DAA-CEDB79682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Приключени ДП през </a:t>
            </a:r>
            <a:r>
              <a:rPr lang="bg-B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b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 начин на приключване)</a:t>
            </a:r>
          </a:p>
        </p:txBody>
      </p:sp>
    </p:spTree>
    <p:extLst>
      <p:ext uri="{BB962C8B-B14F-4D97-AF65-F5344CB8AC3E}">
        <p14:creationId xmlns:p14="http://schemas.microsoft.com/office/powerpoint/2010/main" val="3832076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ълна">
  <a:themeElements>
    <a:clrScheme name="Въ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ъ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ъ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375</TotalTime>
  <Words>142</Words>
  <Application>Microsoft Office PowerPoint</Application>
  <PresentationFormat>Презентация на цял екран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14</vt:i4>
      </vt:variant>
    </vt:vector>
  </HeadingPairs>
  <TitlesOfParts>
    <vt:vector size="15" baseType="lpstr">
      <vt:lpstr>Вълна</vt:lpstr>
      <vt:lpstr> НСлС  Статистически данни  за 2022 г.  /по отдели/ </vt:lpstr>
      <vt:lpstr>Щатна численост и брой реално работили следователи по отдели в НСлС за 2022 г.  /средномесечен брой/</vt:lpstr>
      <vt:lpstr>Разследвани ДП през 2022 г.</vt:lpstr>
      <vt:lpstr>Разследвани ДП през 2022 г.   по отдели в %</vt:lpstr>
      <vt:lpstr>Неприключени ДП  в началото и в края на 2022 г.</vt:lpstr>
      <vt:lpstr>Новопостъпили ДП през 2022 г.</vt:lpstr>
      <vt:lpstr>Продължени ДП през 2022 г.  (възобновени и върнати)</vt:lpstr>
      <vt:lpstr>Приключени ДП през 2022 г.</vt:lpstr>
      <vt:lpstr>Приключени ДП през 2022 г. (по начин на приключване)</vt:lpstr>
      <vt:lpstr>Приключени ДП с мнение за съд през 2022 г.</vt:lpstr>
      <vt:lpstr>ММПП през 2022 г. в НСлС  /по отдели/</vt:lpstr>
      <vt:lpstr>Изпълнявани ММПП за 2022 г. </vt:lpstr>
      <vt:lpstr>Приключени ММПП през 2022 г.</vt:lpstr>
      <vt:lpstr>Среден брой разследвани и приключени  /ДП и ММПП/ на следовател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Специализиран отдел 01 „Специализиран“ в НСлС</dc:title>
  <dc:creator>Elena Dineva</dc:creator>
  <cp:lastModifiedBy>Владислав Андреев</cp:lastModifiedBy>
  <cp:revision>37</cp:revision>
  <cp:lastPrinted>2022-04-07T13:17:33Z</cp:lastPrinted>
  <dcterms:created xsi:type="dcterms:W3CDTF">2022-04-07T10:30:31Z</dcterms:created>
  <dcterms:modified xsi:type="dcterms:W3CDTF">2023-03-13T13:41:09Z</dcterms:modified>
</cp:coreProperties>
</file>